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Fira Sans Extra Condensed Medium"/>
      <p:regular r:id="rId33"/>
      <p:bold r:id="rId34"/>
      <p:italic r:id="rId35"/>
      <p:boldItalic r:id="rId36"/>
    </p:embeddedFont>
    <p:embeddedFont>
      <p:font typeface="Roboto Condensed"/>
      <p:regular r:id="rId37"/>
      <p:bold r:id="rId38"/>
      <p:italic r:id="rId39"/>
      <p:boldItalic r:id="rId40"/>
    </p:embeddedFont>
    <p:embeddedFont>
      <p:font typeface="Roboto Condensed Light"/>
      <p:regular r:id="rId41"/>
      <p:bold r:id="rId42"/>
      <p:italic r:id="rId43"/>
      <p:boldItalic r:id="rId44"/>
    </p:embeddedFont>
    <p:embeddedFont>
      <p:font typeface="Exo 2"/>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boldItalic.fntdata"/><Relationship Id="rId20" Type="http://schemas.openxmlformats.org/officeDocument/2006/relationships/slide" Target="slides/slide16.xml"/><Relationship Id="rId42" Type="http://schemas.openxmlformats.org/officeDocument/2006/relationships/font" Target="fonts/RobotoCondensedLight-bold.fntdata"/><Relationship Id="rId41" Type="http://schemas.openxmlformats.org/officeDocument/2006/relationships/font" Target="fonts/RobotoCondensedLight-regular.fntdata"/><Relationship Id="rId22" Type="http://schemas.openxmlformats.org/officeDocument/2006/relationships/slide" Target="slides/slide18.xml"/><Relationship Id="rId44" Type="http://schemas.openxmlformats.org/officeDocument/2006/relationships/font" Target="fonts/RobotoCondensedLight-boldItalic.fntdata"/><Relationship Id="rId21" Type="http://schemas.openxmlformats.org/officeDocument/2006/relationships/slide" Target="slides/slide17.xml"/><Relationship Id="rId43" Type="http://schemas.openxmlformats.org/officeDocument/2006/relationships/font" Target="fonts/RobotoCondensedLight-italic.fntdata"/><Relationship Id="rId24" Type="http://schemas.openxmlformats.org/officeDocument/2006/relationships/slide" Target="slides/slide20.xml"/><Relationship Id="rId46" Type="http://schemas.openxmlformats.org/officeDocument/2006/relationships/font" Target="fonts/Exo2-bold.fntdata"/><Relationship Id="rId23" Type="http://schemas.openxmlformats.org/officeDocument/2006/relationships/slide" Target="slides/slide19.xml"/><Relationship Id="rId45" Type="http://schemas.openxmlformats.org/officeDocument/2006/relationships/font" Target="fonts/Exo2-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Exo2-boldItalic.fntdata"/><Relationship Id="rId25" Type="http://schemas.openxmlformats.org/officeDocument/2006/relationships/slide" Target="slides/slide21.xml"/><Relationship Id="rId47" Type="http://schemas.openxmlformats.org/officeDocument/2006/relationships/font" Target="fonts/Exo2-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FiraSansExtraCondensedMedium-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FiraSansExtraCondensedMedium-italic.fntdata"/><Relationship Id="rId12" Type="http://schemas.openxmlformats.org/officeDocument/2006/relationships/slide" Target="slides/slide8.xml"/><Relationship Id="rId34" Type="http://schemas.openxmlformats.org/officeDocument/2006/relationships/font" Target="fonts/FiraSansExtraCondensedMedium-bold.fntdata"/><Relationship Id="rId15" Type="http://schemas.openxmlformats.org/officeDocument/2006/relationships/slide" Target="slides/slide11.xml"/><Relationship Id="rId37" Type="http://schemas.openxmlformats.org/officeDocument/2006/relationships/font" Target="fonts/RobotoCondensed-regular.fntdata"/><Relationship Id="rId14" Type="http://schemas.openxmlformats.org/officeDocument/2006/relationships/slide" Target="slides/slide10.xml"/><Relationship Id="rId36" Type="http://schemas.openxmlformats.org/officeDocument/2006/relationships/font" Target="fonts/FiraSansExtraCondensedMedium-boldItalic.fntdata"/><Relationship Id="rId17" Type="http://schemas.openxmlformats.org/officeDocument/2006/relationships/slide" Target="slides/slide13.xml"/><Relationship Id="rId39" Type="http://schemas.openxmlformats.org/officeDocument/2006/relationships/font" Target="fonts/RobotoCondensed-italic.fntdata"/><Relationship Id="rId16" Type="http://schemas.openxmlformats.org/officeDocument/2006/relationships/slide" Target="slides/slide12.xml"/><Relationship Id="rId38" Type="http://schemas.openxmlformats.org/officeDocument/2006/relationships/font" Target="fonts/RobotoCondense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8067b7594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8067b7594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b222a7f0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b222a7f0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b222a7f0c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b222a7f0c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222a7f0c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222a7f0c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b222a7f0c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b222a7f0c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b2364c21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b2364c21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baafe93d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baafe93d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222a7f0c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222a7f0c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067b759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067b759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067b7594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067b7594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067b7594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8067b7594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15.xml"/><Relationship Id="rId4" Type="http://schemas.openxmlformats.org/officeDocument/2006/relationships/slide" Target="/ppt/slides/slide4.xml"/><Relationship Id="rId5" Type="http://schemas.openxmlformats.org/officeDocument/2006/relationships/slide" Target="/ppt/slides/slide12.xml"/><Relationship Id="rId6" Type="http://schemas.openxmlformats.org/officeDocument/2006/relationships/slide" Target="/ppt/slid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6" y="1680599"/>
            <a:ext cx="6886800" cy="1782300"/>
          </a:xfrm>
          <a:prstGeom prst="rect">
            <a:avLst/>
          </a:prstGeom>
          <a:effectLst>
            <a:outerShdw blurRad="100013" rotWithShape="0" algn="bl" dir="1800000" dist="38100">
              <a:srgbClr val="0098ED">
                <a:alpha val="82000"/>
              </a:srgbClr>
            </a:outerShdw>
          </a:effectLst>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CS250</a:t>
            </a:r>
            <a:endParaRPr/>
          </a:p>
          <a:p>
            <a:pPr indent="0" lvl="0" marL="0" rtl="0" algn="l">
              <a:spcBef>
                <a:spcPts val="0"/>
              </a:spcBef>
              <a:spcAft>
                <a:spcPts val="0"/>
              </a:spcAft>
              <a:buClr>
                <a:schemeClr val="dk1"/>
              </a:buClr>
              <a:buSzPts val="1100"/>
              <a:buFont typeface="Arial"/>
              <a:buNone/>
            </a:pPr>
            <a:r>
              <a:rPr lang="en"/>
              <a:t>Agile Presentation</a:t>
            </a:r>
            <a:endParaRPr/>
          </a:p>
        </p:txBody>
      </p:sp>
      <p:sp>
        <p:nvSpPr>
          <p:cNvPr id="144" name="Google Shape;144;p29"/>
          <p:cNvSpPr txBox="1"/>
          <p:nvPr>
            <p:ph idx="1" type="subTitle"/>
          </p:nvPr>
        </p:nvSpPr>
        <p:spPr>
          <a:xfrm>
            <a:off x="94381" y="3462897"/>
            <a:ext cx="4352100" cy="717000"/>
          </a:xfrm>
          <a:prstGeom prst="rect">
            <a:avLst/>
          </a:prstGeom>
          <a:effectLst>
            <a:outerShdw blurRad="100013" rotWithShape="0" algn="bl" dir="1800000" dist="38100">
              <a:srgbClr val="0098ED">
                <a:alpha val="82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Dante Lee</a:t>
            </a:r>
            <a:endParaRPr/>
          </a:p>
        </p:txBody>
      </p:sp>
      <p:cxnSp>
        <p:nvCxnSpPr>
          <p:cNvPr id="145" name="Google Shape;145;p29"/>
          <p:cNvCxnSpPr/>
          <p:nvPr/>
        </p:nvCxnSpPr>
        <p:spPr>
          <a:xfrm>
            <a:off x="146800" y="3462900"/>
            <a:ext cx="5274600" cy="0"/>
          </a:xfrm>
          <a:prstGeom prst="straightConnector1">
            <a:avLst/>
          </a:prstGeom>
          <a:noFill/>
          <a:ln cap="flat" cmpd="sng" w="9525">
            <a:solidFill>
              <a:srgbClr val="434343"/>
            </a:solidFill>
            <a:prstDash val="solid"/>
            <a:round/>
            <a:headEnd len="med" w="med" type="none"/>
            <a:tailEnd len="med" w="med" type="none"/>
          </a:ln>
          <a:effectLst>
            <a:outerShdw blurRad="100013" rotWithShape="0" algn="bl" dir="1800000" dist="38100">
              <a:srgbClr val="0098ED">
                <a:alpha val="82000"/>
              </a:srgbClr>
            </a:outerShdw>
          </a:effectLst>
        </p:spPr>
      </p:cxnSp>
      <p:pic>
        <p:nvPicPr>
          <p:cNvPr id="146" name="Google Shape;146;p29"/>
          <p:cNvPicPr preferRelativeResize="0"/>
          <p:nvPr/>
        </p:nvPicPr>
        <p:blipFill>
          <a:blip r:embed="rId3">
            <a:alphaModFix/>
          </a:blip>
          <a:stretch>
            <a:fillRect/>
          </a:stretch>
        </p:blipFill>
        <p:spPr>
          <a:xfrm>
            <a:off x="5473325" y="1217275"/>
            <a:ext cx="3670675" cy="2708954"/>
          </a:xfrm>
          <a:prstGeom prst="rect">
            <a:avLst/>
          </a:prstGeom>
          <a:noFill/>
          <a:ln>
            <a:noFill/>
          </a:ln>
          <a:effectLst>
            <a:outerShdw blurRad="71438" rotWithShape="0" algn="bl" dir="3900000" dist="571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Tester</a:t>
            </a:r>
            <a:endParaRPr/>
          </a:p>
        </p:txBody>
      </p:sp>
      <p:sp>
        <p:nvSpPr>
          <p:cNvPr id="254" name="Google Shape;254;p38"/>
          <p:cNvSpPr txBox="1"/>
          <p:nvPr>
            <p:ph idx="2" type="ctrTitle"/>
          </p:nvPr>
        </p:nvSpPr>
        <p:spPr>
          <a:xfrm>
            <a:off x="1488425" y="2390225"/>
            <a:ext cx="2128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Acceptance Criteria</a:t>
            </a:r>
            <a:endParaRPr/>
          </a:p>
          <a:p>
            <a:pPr indent="0" lvl="0" marL="0" rtl="0" algn="l">
              <a:spcBef>
                <a:spcPts val="0"/>
              </a:spcBef>
              <a:spcAft>
                <a:spcPts val="0"/>
              </a:spcAft>
              <a:buNone/>
            </a:pPr>
            <a:r>
              <a:rPr lang="en"/>
              <a:t>+ Test Cases</a:t>
            </a:r>
            <a:endParaRPr/>
          </a:p>
        </p:txBody>
      </p:sp>
      <p:sp>
        <p:nvSpPr>
          <p:cNvPr id="255" name="Google Shape;255;p38"/>
          <p:cNvSpPr txBox="1"/>
          <p:nvPr>
            <p:ph idx="1" type="subTitle"/>
          </p:nvPr>
        </p:nvSpPr>
        <p:spPr>
          <a:xfrm>
            <a:off x="1488425" y="2684475"/>
            <a:ext cx="2008800" cy="21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Testers are responsible for defining what a </a:t>
            </a:r>
            <a:r>
              <a:rPr lang="en"/>
              <a:t>successful</a:t>
            </a:r>
            <a:r>
              <a:rPr lang="en"/>
              <a:t> feature looks like and what it does, building on top of the requested feature from the client. They design test cases to ensure that what is produced works properly according to what was requested, and does not break in alternative use cases.</a:t>
            </a:r>
            <a:endParaRPr/>
          </a:p>
        </p:txBody>
      </p:sp>
      <p:sp>
        <p:nvSpPr>
          <p:cNvPr id="256" name="Google Shape;256;p38"/>
          <p:cNvSpPr txBox="1"/>
          <p:nvPr>
            <p:ph idx="3" type="ctrTitle"/>
          </p:nvPr>
        </p:nvSpPr>
        <p:spPr>
          <a:xfrm>
            <a:off x="3707448" y="239022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Clarifying Code + User Stories</a:t>
            </a:r>
            <a:endParaRPr/>
          </a:p>
        </p:txBody>
      </p:sp>
      <p:sp>
        <p:nvSpPr>
          <p:cNvPr id="257" name="Google Shape;257;p38"/>
          <p:cNvSpPr txBox="1"/>
          <p:nvPr>
            <p:ph idx="4" type="subTitle"/>
          </p:nvPr>
        </p:nvSpPr>
        <p:spPr>
          <a:xfrm>
            <a:off x="3717891" y="2684474"/>
            <a:ext cx="1708200" cy="21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tester also acts as a second pass over the code once it is finished by the developer. They will clarify how the code achieves the desired result, which also helps them understand what primary and edge cases to test for.</a:t>
            </a:r>
            <a:endParaRPr/>
          </a:p>
        </p:txBody>
      </p:sp>
      <p:sp>
        <p:nvSpPr>
          <p:cNvPr id="258" name="Google Shape;258;p38"/>
          <p:cNvSpPr txBox="1"/>
          <p:nvPr>
            <p:ph idx="5" type="ctrTitle"/>
          </p:nvPr>
        </p:nvSpPr>
        <p:spPr>
          <a:xfrm>
            <a:off x="5710747" y="2390217"/>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Resolving</a:t>
            </a:r>
            <a:endParaRPr/>
          </a:p>
          <a:p>
            <a:pPr indent="0" lvl="0" marL="0" rtl="0" algn="r">
              <a:spcBef>
                <a:spcPts val="0"/>
              </a:spcBef>
              <a:spcAft>
                <a:spcPts val="0"/>
              </a:spcAft>
              <a:buNone/>
            </a:pPr>
            <a:r>
              <a:rPr lang="en"/>
              <a:t>Issues</a:t>
            </a:r>
            <a:endParaRPr/>
          </a:p>
        </p:txBody>
      </p:sp>
      <p:sp>
        <p:nvSpPr>
          <p:cNvPr id="259" name="Google Shape;259;p38"/>
          <p:cNvSpPr txBox="1"/>
          <p:nvPr>
            <p:ph idx="6" type="subTitle"/>
          </p:nvPr>
        </p:nvSpPr>
        <p:spPr>
          <a:xfrm>
            <a:off x="5500550" y="2684475"/>
            <a:ext cx="2003400" cy="213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main purpose of a tester is to test the code and make sure it works, and there will often be issues with the code that will need to be passed back to developers once it is identified. By testing iteratively, there is a lower cost and risk associated with making mistakes as compared to a </a:t>
            </a:r>
            <a:r>
              <a:rPr lang="en"/>
              <a:t>waterfall approach</a:t>
            </a:r>
            <a:r>
              <a:rPr lang="en"/>
              <a:t>.</a:t>
            </a:r>
            <a:endParaRPr/>
          </a:p>
        </p:txBody>
      </p:sp>
      <p:sp>
        <p:nvSpPr>
          <p:cNvPr id="260" name="Google Shape;260;p38"/>
          <p:cNvSpPr txBox="1"/>
          <p:nvPr/>
        </p:nvSpPr>
        <p:spPr>
          <a:xfrm>
            <a:off x="1550850" y="852025"/>
            <a:ext cx="60423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Testers work closely with developers in bringing features to life, and their main responsibility is ensuring that features do not get produces with bugs and errors. One feature may work as intended, but many unintended uses are possible, so the tester identifies what needs to be </a:t>
            </a:r>
            <a:r>
              <a:rPr lang="en">
                <a:latin typeface="Roboto Condensed Light"/>
                <a:ea typeface="Roboto Condensed Light"/>
                <a:cs typeface="Roboto Condensed Light"/>
                <a:sym typeface="Roboto Condensed Light"/>
              </a:rPr>
              <a:t>ironed out by the developers. They will also have knowledge of code, as they will be using it for testing.</a:t>
            </a:r>
            <a:endParaRPr>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1758800" y="352850"/>
            <a:ext cx="5620200" cy="4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value of the Scrum-Agile Roles</a:t>
            </a:r>
            <a:endParaRPr/>
          </a:p>
        </p:txBody>
      </p:sp>
      <p:sp>
        <p:nvSpPr>
          <p:cNvPr id="266" name="Google Shape;266;p39"/>
          <p:cNvSpPr txBox="1"/>
          <p:nvPr>
            <p:ph idx="2" type="ctrTitle"/>
          </p:nvPr>
        </p:nvSpPr>
        <p:spPr>
          <a:xfrm>
            <a:off x="212285" y="107359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Owner</a:t>
            </a:r>
            <a:endParaRPr/>
          </a:p>
        </p:txBody>
      </p:sp>
      <p:sp>
        <p:nvSpPr>
          <p:cNvPr id="267" name="Google Shape;267;p39"/>
          <p:cNvSpPr txBox="1"/>
          <p:nvPr>
            <p:ph idx="1" type="subTitle"/>
          </p:nvPr>
        </p:nvSpPr>
        <p:spPr>
          <a:xfrm>
            <a:off x="212275" y="1367844"/>
            <a:ext cx="1708200" cy="3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one person responsible for understanding and communicating with the client, but that also understands the team’s process and technical aspects of the code makes for more accurate and valuable deliverables to the customer.</a:t>
            </a:r>
            <a:endParaRPr/>
          </a:p>
        </p:txBody>
      </p:sp>
      <p:sp>
        <p:nvSpPr>
          <p:cNvPr id="268" name="Google Shape;268;p39"/>
          <p:cNvSpPr txBox="1"/>
          <p:nvPr>
            <p:ph idx="3" type="ctrTitle"/>
          </p:nvPr>
        </p:nvSpPr>
        <p:spPr>
          <a:xfrm>
            <a:off x="4284060" y="1073598"/>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Developer</a:t>
            </a:r>
            <a:endParaRPr/>
          </a:p>
        </p:txBody>
      </p:sp>
      <p:sp>
        <p:nvSpPr>
          <p:cNvPr id="269" name="Google Shape;269;p39"/>
          <p:cNvSpPr txBox="1"/>
          <p:nvPr>
            <p:ph idx="4" type="subTitle"/>
          </p:nvPr>
        </p:nvSpPr>
        <p:spPr>
          <a:xfrm>
            <a:off x="4284050" y="1367854"/>
            <a:ext cx="1708200" cy="3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Developers working in agile are less distracted and more focused, as all of their </a:t>
            </a:r>
            <a:r>
              <a:rPr lang="en"/>
              <a:t>bandwidth</a:t>
            </a:r>
            <a:r>
              <a:rPr lang="en"/>
              <a:t> is spent on the next highest priority issues, and all other problems are passed on to the scrum master. Where in waterfall they would be spread thin, in agile they do not waste nearly as much time and energy.</a:t>
            </a:r>
            <a:endParaRPr/>
          </a:p>
        </p:txBody>
      </p:sp>
      <p:sp>
        <p:nvSpPr>
          <p:cNvPr id="270" name="Google Shape;270;p39"/>
          <p:cNvSpPr txBox="1"/>
          <p:nvPr>
            <p:ph idx="5" type="ctrTitle"/>
          </p:nvPr>
        </p:nvSpPr>
        <p:spPr>
          <a:xfrm>
            <a:off x="2154910" y="107359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Scrum Master</a:t>
            </a:r>
            <a:endParaRPr/>
          </a:p>
        </p:txBody>
      </p:sp>
      <p:sp>
        <p:nvSpPr>
          <p:cNvPr id="271" name="Google Shape;271;p39"/>
          <p:cNvSpPr txBox="1"/>
          <p:nvPr>
            <p:ph idx="6" type="subTitle"/>
          </p:nvPr>
        </p:nvSpPr>
        <p:spPr>
          <a:xfrm>
            <a:off x="2154913" y="1367871"/>
            <a:ext cx="1793100" cy="3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one person trained in the principles of agile will keep the team </a:t>
            </a:r>
            <a:r>
              <a:rPr lang="en"/>
              <a:t>lubricated</a:t>
            </a:r>
            <a:r>
              <a:rPr lang="en"/>
              <a:t> and sticking to agile methodologies. They are someone for the team to look to if they are unsure of the best way to go about solving a problem, which promotes teamwork and efficient operations.</a:t>
            </a:r>
            <a:endParaRPr/>
          </a:p>
        </p:txBody>
      </p:sp>
      <p:sp>
        <p:nvSpPr>
          <p:cNvPr id="272" name="Google Shape;272;p39"/>
          <p:cNvSpPr txBox="1"/>
          <p:nvPr>
            <p:ph idx="7" type="ctrTitle"/>
          </p:nvPr>
        </p:nvSpPr>
        <p:spPr>
          <a:xfrm>
            <a:off x="6163122" y="1073598"/>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Tester</a:t>
            </a:r>
            <a:endParaRPr/>
          </a:p>
        </p:txBody>
      </p:sp>
      <p:sp>
        <p:nvSpPr>
          <p:cNvPr id="273" name="Google Shape;273;p39"/>
          <p:cNvSpPr txBox="1"/>
          <p:nvPr>
            <p:ph idx="8" type="subTitle"/>
          </p:nvPr>
        </p:nvSpPr>
        <p:spPr>
          <a:xfrm>
            <a:off x="6163125" y="1367854"/>
            <a:ext cx="1793100" cy="34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Testers in agile face less frustration of having to force a feature backwards in the </a:t>
            </a:r>
            <a:r>
              <a:rPr lang="en"/>
              <a:t>development</a:t>
            </a:r>
            <a:r>
              <a:rPr lang="en"/>
              <a:t> pipeline, as they can simply identify what needs to be fixed in this iteration, or even simpler, in the next iteration. Since agile cycles many times, the stakes are less high and a tester can do essentially the same value of work with less resistance.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SDLC Phases</a:t>
            </a:r>
            <a:endParaRPr/>
          </a:p>
        </p:txBody>
      </p:sp>
      <p:sp>
        <p:nvSpPr>
          <p:cNvPr id="279" name="Google Shape;279;p40"/>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does SDLC work in scrum-agile? </a:t>
            </a:r>
            <a:endParaRPr/>
          </a:p>
        </p:txBody>
      </p:sp>
      <p:sp>
        <p:nvSpPr>
          <p:cNvPr id="280" name="Google Shape;280;p40"/>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81" name="Google Shape;281;p40"/>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7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idx="2" type="ctrTitle"/>
          </p:nvPr>
        </p:nvSpPr>
        <p:spPr>
          <a:xfrm>
            <a:off x="1964850" y="352850"/>
            <a:ext cx="5214300" cy="5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SDLC</a:t>
            </a:r>
            <a:endParaRPr/>
          </a:p>
        </p:txBody>
      </p:sp>
      <p:sp>
        <p:nvSpPr>
          <p:cNvPr id="287" name="Google Shape;287;p41"/>
          <p:cNvSpPr txBox="1"/>
          <p:nvPr>
            <p:ph idx="1" type="subTitle"/>
          </p:nvPr>
        </p:nvSpPr>
        <p:spPr>
          <a:xfrm>
            <a:off x="1633725" y="2159525"/>
            <a:ext cx="2632800" cy="198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Agile SDLC is based on the scientific method. Waterfall is one execution of each step in order, agile is many shorter iterations of each step, accounting better for mistakes and changes.</a:t>
            </a:r>
            <a:endParaRPr/>
          </a:p>
        </p:txBody>
      </p:sp>
      <p:sp>
        <p:nvSpPr>
          <p:cNvPr id="288" name="Google Shape;288;p41"/>
          <p:cNvSpPr txBox="1"/>
          <p:nvPr>
            <p:ph type="ctrTitle"/>
          </p:nvPr>
        </p:nvSpPr>
        <p:spPr>
          <a:xfrm>
            <a:off x="1592925" y="1274177"/>
            <a:ext cx="2673600" cy="86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Iterative and Incremental</a:t>
            </a:r>
            <a:endParaRPr/>
          </a:p>
        </p:txBody>
      </p:sp>
      <p:cxnSp>
        <p:nvCxnSpPr>
          <p:cNvPr id="289" name="Google Shape;289;p41"/>
          <p:cNvCxnSpPr/>
          <p:nvPr/>
        </p:nvCxnSpPr>
        <p:spPr>
          <a:xfrm>
            <a:off x="2626475" y="2146375"/>
            <a:ext cx="2454600" cy="0"/>
          </a:xfrm>
          <a:prstGeom prst="straightConnector1">
            <a:avLst/>
          </a:prstGeom>
          <a:noFill/>
          <a:ln cap="flat" cmpd="sng" w="9525">
            <a:solidFill>
              <a:srgbClr val="434343"/>
            </a:solidFill>
            <a:prstDash val="solid"/>
            <a:round/>
            <a:headEnd len="med" w="med" type="none"/>
            <a:tailEnd len="med" w="med" type="none"/>
          </a:ln>
        </p:spPr>
      </p:cxnSp>
      <p:pic>
        <p:nvPicPr>
          <p:cNvPr id="290" name="Google Shape;290;p41"/>
          <p:cNvPicPr preferRelativeResize="0"/>
          <p:nvPr/>
        </p:nvPicPr>
        <p:blipFill rotWithShape="1">
          <a:blip r:embed="rId3">
            <a:alphaModFix/>
          </a:blip>
          <a:srcRect b="0" l="445" r="445" t="0"/>
          <a:stretch/>
        </p:blipFill>
        <p:spPr>
          <a:xfrm>
            <a:off x="4666775" y="1042775"/>
            <a:ext cx="3182100" cy="3224100"/>
          </a:xfrm>
          <a:prstGeom prst="snip2DiagRect">
            <a:avLst>
              <a:gd fmla="val 0" name="adj1"/>
              <a:gd fmla="val 16667" name="adj2"/>
            </a:avLst>
          </a:prstGeom>
          <a:noFill/>
          <a:ln>
            <a:noFill/>
          </a:ln>
        </p:spPr>
      </p:pic>
      <p:sp>
        <p:nvSpPr>
          <p:cNvPr id="291" name="Google Shape;291;p41"/>
          <p:cNvSpPr txBox="1"/>
          <p:nvPr/>
        </p:nvSpPr>
        <p:spPr>
          <a:xfrm rot="-2388334">
            <a:off x="5134695" y="1563385"/>
            <a:ext cx="1023924" cy="60962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Condensed Light"/>
                <a:ea typeface="Roboto Condensed Light"/>
                <a:cs typeface="Roboto Condensed Light"/>
                <a:sym typeface="Roboto Condensed Light"/>
              </a:rPr>
              <a:t>Plan</a:t>
            </a:r>
            <a:endParaRPr sz="2500">
              <a:solidFill>
                <a:schemeClr val="lt1"/>
              </a:solidFill>
              <a:latin typeface="Roboto Condensed Light"/>
              <a:ea typeface="Roboto Condensed Light"/>
              <a:cs typeface="Roboto Condensed Light"/>
              <a:sym typeface="Roboto Condensed Light"/>
            </a:endParaRPr>
          </a:p>
        </p:txBody>
      </p:sp>
      <p:sp>
        <p:nvSpPr>
          <p:cNvPr id="292" name="Google Shape;292;p41"/>
          <p:cNvSpPr txBox="1"/>
          <p:nvPr/>
        </p:nvSpPr>
        <p:spPr>
          <a:xfrm rot="3373009">
            <a:off x="4947431" y="2857076"/>
            <a:ext cx="1024006" cy="60964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Condensed Light"/>
                <a:ea typeface="Roboto Condensed Light"/>
                <a:cs typeface="Roboto Condensed Light"/>
                <a:sym typeface="Roboto Condensed Light"/>
              </a:rPr>
              <a:t>Deliver</a:t>
            </a:r>
            <a:endParaRPr sz="2500">
              <a:solidFill>
                <a:schemeClr val="lt1"/>
              </a:solidFill>
              <a:latin typeface="Roboto Condensed Light"/>
              <a:ea typeface="Roboto Condensed Light"/>
              <a:cs typeface="Roboto Condensed Light"/>
              <a:sym typeface="Roboto Condensed Light"/>
            </a:endParaRPr>
          </a:p>
        </p:txBody>
      </p:sp>
      <p:sp>
        <p:nvSpPr>
          <p:cNvPr id="293" name="Google Shape;293;p41"/>
          <p:cNvSpPr txBox="1"/>
          <p:nvPr/>
        </p:nvSpPr>
        <p:spPr>
          <a:xfrm rot="3134215">
            <a:off x="6572963" y="1745354"/>
            <a:ext cx="1023844" cy="60961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Condensed Light"/>
                <a:ea typeface="Roboto Condensed Light"/>
                <a:cs typeface="Roboto Condensed Light"/>
                <a:sym typeface="Roboto Condensed Light"/>
              </a:rPr>
              <a:t>Create</a:t>
            </a:r>
            <a:endParaRPr sz="2500">
              <a:solidFill>
                <a:schemeClr val="lt1"/>
              </a:solidFill>
              <a:latin typeface="Roboto Condensed Light"/>
              <a:ea typeface="Roboto Condensed Light"/>
              <a:cs typeface="Roboto Condensed Light"/>
              <a:sym typeface="Roboto Condensed Light"/>
            </a:endParaRPr>
          </a:p>
        </p:txBody>
      </p:sp>
      <p:sp>
        <p:nvSpPr>
          <p:cNvPr id="294" name="Google Shape;294;p41"/>
          <p:cNvSpPr txBox="1"/>
          <p:nvPr/>
        </p:nvSpPr>
        <p:spPr>
          <a:xfrm rot="-1750711">
            <a:off x="6365797" y="3169693"/>
            <a:ext cx="1023932" cy="60961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Roboto Condensed Light"/>
                <a:ea typeface="Roboto Condensed Light"/>
                <a:cs typeface="Roboto Condensed Light"/>
                <a:sym typeface="Roboto Condensed Light"/>
              </a:rPr>
              <a:t>Test</a:t>
            </a:r>
            <a:endParaRPr sz="25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idx="2" type="ctrTitle"/>
          </p:nvPr>
        </p:nvSpPr>
        <p:spPr>
          <a:xfrm>
            <a:off x="477378" y="95452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Define Requirements</a:t>
            </a:r>
            <a:endParaRPr/>
          </a:p>
        </p:txBody>
      </p:sp>
      <p:sp>
        <p:nvSpPr>
          <p:cNvPr id="300" name="Google Shape;300;p42"/>
          <p:cNvSpPr txBox="1"/>
          <p:nvPr>
            <p:ph idx="1" type="subTitle"/>
          </p:nvPr>
        </p:nvSpPr>
        <p:spPr>
          <a:xfrm>
            <a:off x="629025" y="1248775"/>
            <a:ext cx="1477200" cy="15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Requirements are continuously collected at the start of each sprint, where we check in with the client and ensure they are getting </a:t>
            </a:r>
            <a:r>
              <a:rPr lang="en"/>
              <a:t>what</a:t>
            </a:r>
            <a:r>
              <a:rPr lang="en"/>
              <a:t> they want.</a:t>
            </a:r>
            <a:endParaRPr/>
          </a:p>
        </p:txBody>
      </p:sp>
      <p:sp>
        <p:nvSpPr>
          <p:cNvPr id="301" name="Google Shape;301;p42"/>
          <p:cNvSpPr txBox="1"/>
          <p:nvPr>
            <p:ph idx="3" type="ctrTitle"/>
          </p:nvPr>
        </p:nvSpPr>
        <p:spPr>
          <a:xfrm>
            <a:off x="2090326" y="95452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a:t>
            </a:r>
            <a:endParaRPr/>
          </a:p>
          <a:p>
            <a:pPr indent="0" lvl="0" marL="0" rtl="0" algn="ctr">
              <a:spcBef>
                <a:spcPts val="0"/>
              </a:spcBef>
              <a:spcAft>
                <a:spcPts val="0"/>
              </a:spcAft>
              <a:buNone/>
            </a:pPr>
            <a:r>
              <a:rPr lang="en"/>
              <a:t>Solution</a:t>
            </a:r>
            <a:endParaRPr/>
          </a:p>
        </p:txBody>
      </p:sp>
      <p:sp>
        <p:nvSpPr>
          <p:cNvPr id="302" name="Google Shape;302;p42"/>
          <p:cNvSpPr txBox="1"/>
          <p:nvPr>
            <p:ph idx="4" type="subTitle"/>
          </p:nvPr>
        </p:nvSpPr>
        <p:spPr>
          <a:xfrm>
            <a:off x="2241975" y="1248775"/>
            <a:ext cx="1477200" cy="15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stories are broken down into issues, which are prioritized and solved efficiently with room for growth and change in the next iteration.</a:t>
            </a:r>
            <a:endParaRPr/>
          </a:p>
        </p:txBody>
      </p:sp>
      <p:sp>
        <p:nvSpPr>
          <p:cNvPr id="303" name="Google Shape;303;p42"/>
          <p:cNvSpPr txBox="1"/>
          <p:nvPr>
            <p:ph idx="5" type="ctrTitle"/>
          </p:nvPr>
        </p:nvSpPr>
        <p:spPr>
          <a:xfrm>
            <a:off x="3703275" y="954525"/>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Implementation</a:t>
            </a:r>
            <a:endParaRPr/>
          </a:p>
          <a:p>
            <a:pPr indent="0" lvl="0" marL="0" rtl="0" algn="ctr">
              <a:spcBef>
                <a:spcPts val="0"/>
              </a:spcBef>
              <a:spcAft>
                <a:spcPts val="0"/>
              </a:spcAft>
              <a:buNone/>
            </a:pPr>
            <a:r>
              <a:rPr lang="en"/>
              <a:t>(coding)</a:t>
            </a:r>
            <a:endParaRPr/>
          </a:p>
        </p:txBody>
      </p:sp>
      <p:sp>
        <p:nvSpPr>
          <p:cNvPr id="304" name="Google Shape;304;p42"/>
          <p:cNvSpPr txBox="1"/>
          <p:nvPr>
            <p:ph idx="6" type="subTitle"/>
          </p:nvPr>
        </p:nvSpPr>
        <p:spPr>
          <a:xfrm>
            <a:off x="3854925" y="1248775"/>
            <a:ext cx="1477200" cy="159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Within the user stories is a definition of completeness that the developer aims to reach before submitting the feature for testing.</a:t>
            </a:r>
            <a:endParaRPr/>
          </a:p>
        </p:txBody>
      </p:sp>
      <p:sp>
        <p:nvSpPr>
          <p:cNvPr id="305" name="Google Shape;305;p42"/>
          <p:cNvSpPr txBox="1"/>
          <p:nvPr>
            <p:ph idx="7" type="ctrTitle"/>
          </p:nvPr>
        </p:nvSpPr>
        <p:spPr>
          <a:xfrm>
            <a:off x="3690617" y="28072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306" name="Google Shape;306;p42"/>
          <p:cNvSpPr txBox="1"/>
          <p:nvPr>
            <p:ph idx="8" type="subTitle"/>
          </p:nvPr>
        </p:nvSpPr>
        <p:spPr>
          <a:xfrm>
            <a:off x="3842275" y="3147599"/>
            <a:ext cx="1477200" cy="18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Testers collaborate with developers to ensure they understand what has been created and what the use cases are, so test cases can be made and ran.</a:t>
            </a:r>
            <a:endParaRPr/>
          </a:p>
        </p:txBody>
      </p:sp>
      <p:sp>
        <p:nvSpPr>
          <p:cNvPr id="307" name="Google Shape;307;p42"/>
          <p:cNvSpPr txBox="1"/>
          <p:nvPr>
            <p:ph idx="9" type="ctrTitle"/>
          </p:nvPr>
        </p:nvSpPr>
        <p:spPr>
          <a:xfrm>
            <a:off x="5327019" y="28072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Release</a:t>
            </a:r>
            <a:endParaRPr/>
          </a:p>
        </p:txBody>
      </p:sp>
      <p:sp>
        <p:nvSpPr>
          <p:cNvPr id="308" name="Google Shape;308;p42"/>
          <p:cNvSpPr txBox="1"/>
          <p:nvPr>
            <p:ph idx="13" type="subTitle"/>
          </p:nvPr>
        </p:nvSpPr>
        <p:spPr>
          <a:xfrm>
            <a:off x="5483763" y="3147599"/>
            <a:ext cx="1477200" cy="18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owners know what the release should feel like, and scrum masters know where the team is in that process. Both will collaborate in reaching a release correctly and on time.</a:t>
            </a:r>
            <a:endParaRPr/>
          </a:p>
        </p:txBody>
      </p:sp>
      <p:sp>
        <p:nvSpPr>
          <p:cNvPr id="309" name="Google Shape;309;p42"/>
          <p:cNvSpPr txBox="1"/>
          <p:nvPr>
            <p:ph idx="14" type="ctrTitle"/>
          </p:nvPr>
        </p:nvSpPr>
        <p:spPr>
          <a:xfrm>
            <a:off x="6963421" y="28072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Maintenance</a:t>
            </a:r>
            <a:endParaRPr/>
          </a:p>
        </p:txBody>
      </p:sp>
      <p:sp>
        <p:nvSpPr>
          <p:cNvPr id="310" name="Google Shape;310;p42"/>
          <p:cNvSpPr txBox="1"/>
          <p:nvPr>
            <p:ph idx="15" type="subTitle"/>
          </p:nvPr>
        </p:nvSpPr>
        <p:spPr>
          <a:xfrm>
            <a:off x="7125251" y="3147599"/>
            <a:ext cx="1456800" cy="18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Once a release is given to the client, there is a maintenance period where PO will get new issues from the customer and pass to the team for improvement of the product.</a:t>
            </a:r>
            <a:endParaRPr/>
          </a:p>
        </p:txBody>
      </p:sp>
      <p:sp>
        <p:nvSpPr>
          <p:cNvPr id="311" name="Google Shape;311;p42"/>
          <p:cNvSpPr txBox="1"/>
          <p:nvPr>
            <p:ph type="ctrTitle"/>
          </p:nvPr>
        </p:nvSpPr>
        <p:spPr>
          <a:xfrm>
            <a:off x="1964850" y="235600"/>
            <a:ext cx="5214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Phases of Agile SDLC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Agile vs Waterfall</a:t>
            </a:r>
            <a:endParaRPr/>
          </a:p>
        </p:txBody>
      </p:sp>
      <p:sp>
        <p:nvSpPr>
          <p:cNvPr id="317" name="Google Shape;317;p43"/>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What makes agile different?</a:t>
            </a:r>
            <a:endParaRPr/>
          </a:p>
          <a:p>
            <a:pPr indent="0" lvl="0" marL="0" rtl="0" algn="l">
              <a:spcBef>
                <a:spcPts val="0"/>
              </a:spcBef>
              <a:spcAft>
                <a:spcPts val="0"/>
              </a:spcAft>
              <a:buNone/>
            </a:pPr>
            <a:r>
              <a:t/>
            </a:r>
            <a:endParaRPr/>
          </a:p>
        </p:txBody>
      </p:sp>
      <p:sp>
        <p:nvSpPr>
          <p:cNvPr id="318" name="Google Shape;318;p43"/>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19" name="Google Shape;319;p43"/>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8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p:nvPr/>
        </p:nvSpPr>
        <p:spPr>
          <a:xfrm flipH="1" rot="-5400000">
            <a:off x="5268800" y="1952275"/>
            <a:ext cx="22371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44"/>
          <p:cNvCxnSpPr/>
          <p:nvPr/>
        </p:nvCxnSpPr>
        <p:spPr>
          <a:xfrm rot="10800000">
            <a:off x="6682358" y="2949500"/>
            <a:ext cx="2589600" cy="0"/>
          </a:xfrm>
          <a:prstGeom prst="straightConnector1">
            <a:avLst/>
          </a:prstGeom>
          <a:noFill/>
          <a:ln cap="flat" cmpd="sng" w="9525">
            <a:solidFill>
              <a:srgbClr val="434343"/>
            </a:solidFill>
            <a:prstDash val="solid"/>
            <a:round/>
            <a:headEnd len="med" w="med" type="none"/>
            <a:tailEnd len="med" w="med" type="none"/>
          </a:ln>
        </p:spPr>
      </p:cxnSp>
      <p:sp>
        <p:nvSpPr>
          <p:cNvPr id="326" name="Google Shape;326;p44"/>
          <p:cNvSpPr/>
          <p:nvPr/>
        </p:nvSpPr>
        <p:spPr>
          <a:xfrm rot="5400000">
            <a:off x="1801500" y="998200"/>
            <a:ext cx="18921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44"/>
          <p:cNvCxnSpPr/>
          <p:nvPr/>
        </p:nvCxnSpPr>
        <p:spPr>
          <a:xfrm rot="10800000">
            <a:off x="-21400" y="2148175"/>
            <a:ext cx="2441100" cy="0"/>
          </a:xfrm>
          <a:prstGeom prst="straightConnector1">
            <a:avLst/>
          </a:prstGeom>
          <a:noFill/>
          <a:ln cap="flat" cmpd="sng" w="9525">
            <a:solidFill>
              <a:srgbClr val="434343"/>
            </a:solidFill>
            <a:prstDash val="solid"/>
            <a:round/>
            <a:headEnd len="med" w="med" type="none"/>
            <a:tailEnd len="med" w="med" type="none"/>
          </a:ln>
        </p:spPr>
      </p:cxnSp>
      <p:sp>
        <p:nvSpPr>
          <p:cNvPr id="328" name="Google Shape;328;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vs. Waterfall</a:t>
            </a:r>
            <a:endParaRPr/>
          </a:p>
        </p:txBody>
      </p:sp>
      <p:sp>
        <p:nvSpPr>
          <p:cNvPr id="329" name="Google Shape;329;p44"/>
          <p:cNvSpPr txBox="1"/>
          <p:nvPr>
            <p:ph idx="2" type="ctrTitle"/>
          </p:nvPr>
        </p:nvSpPr>
        <p:spPr>
          <a:xfrm>
            <a:off x="1741950" y="2784165"/>
            <a:ext cx="12579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Charles G. Cobb </a:t>
            </a:r>
            <a:r>
              <a:rPr baseline="-25000" lang="en">
                <a:solidFill>
                  <a:schemeClr val="lt1"/>
                </a:solidFill>
              </a:rPr>
              <a:t>2</a:t>
            </a:r>
            <a:endParaRPr baseline="-25000"/>
          </a:p>
        </p:txBody>
      </p:sp>
      <p:sp>
        <p:nvSpPr>
          <p:cNvPr id="330" name="Google Shape;330;p44"/>
          <p:cNvSpPr txBox="1"/>
          <p:nvPr>
            <p:ph idx="1" type="subTitle"/>
          </p:nvPr>
        </p:nvSpPr>
        <p:spPr>
          <a:xfrm>
            <a:off x="1741950" y="1532175"/>
            <a:ext cx="2157300" cy="10032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lt1"/>
                </a:solidFill>
              </a:rPr>
              <a:t>“Failure in agile is seen only as a learning experience and is encouraged—without failure, there probably would not be much learning”</a:t>
            </a:r>
            <a:endParaRPr>
              <a:solidFill>
                <a:schemeClr val="lt1"/>
              </a:solidFill>
            </a:endParaRPr>
          </a:p>
        </p:txBody>
      </p:sp>
      <p:sp>
        <p:nvSpPr>
          <p:cNvPr id="331" name="Google Shape;331;p44"/>
          <p:cNvSpPr txBox="1"/>
          <p:nvPr>
            <p:ph idx="3" type="ctrTitle"/>
          </p:nvPr>
        </p:nvSpPr>
        <p:spPr>
          <a:xfrm>
            <a:off x="5675050" y="3912818"/>
            <a:ext cx="18957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Winston Churchill</a:t>
            </a:r>
            <a:endParaRPr baseline="-25000"/>
          </a:p>
        </p:txBody>
      </p:sp>
      <p:sp>
        <p:nvSpPr>
          <p:cNvPr id="332" name="Google Shape;332;p44"/>
          <p:cNvSpPr txBox="1"/>
          <p:nvPr>
            <p:ph idx="4" type="subTitle"/>
          </p:nvPr>
        </p:nvSpPr>
        <p:spPr>
          <a:xfrm>
            <a:off x="5308700" y="2270997"/>
            <a:ext cx="2157300" cy="15906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lt1"/>
                </a:solidFill>
              </a:rPr>
              <a:t>“I have not failed 10,000 times. I have not failed once. I have succeeded in proving that those 10,000 ways will not work. When I have eliminated the ways that will not work, I will find the way that will work.”</a:t>
            </a:r>
            <a:endParaRPr>
              <a:solidFill>
                <a:schemeClr val="lt1"/>
              </a:solidFill>
            </a:endParaRPr>
          </a:p>
          <a:p>
            <a:pPr indent="0" lvl="0" marL="0" rtl="0" algn="r">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1000"/>
                                        <p:tgtEl>
                                          <p:spTgt spid="3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1100"/>
                                        <p:tgtEl>
                                          <p:spTgt spid="327"/>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ctrTitle"/>
          </p:nvPr>
        </p:nvSpPr>
        <p:spPr>
          <a:xfrm>
            <a:off x="1964850" y="352850"/>
            <a:ext cx="52143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vs. Waterfall</a:t>
            </a:r>
            <a:endParaRPr/>
          </a:p>
        </p:txBody>
      </p:sp>
      <p:sp>
        <p:nvSpPr>
          <p:cNvPr id="338" name="Google Shape;338;p45"/>
          <p:cNvSpPr txBox="1"/>
          <p:nvPr/>
        </p:nvSpPr>
        <p:spPr>
          <a:xfrm>
            <a:off x="2750700" y="805125"/>
            <a:ext cx="3642600" cy="9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Imagine that you have a limited budget, and the project requirements change every few weeks.</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Here is how each methodology will react:</a:t>
            </a:r>
            <a:endParaRPr>
              <a:latin typeface="Roboto Condensed Light"/>
              <a:ea typeface="Roboto Condensed Light"/>
              <a:cs typeface="Roboto Condensed Light"/>
              <a:sym typeface="Roboto Condensed Light"/>
            </a:endParaRPr>
          </a:p>
        </p:txBody>
      </p:sp>
      <p:sp>
        <p:nvSpPr>
          <p:cNvPr id="339" name="Google Shape;339;p45"/>
          <p:cNvSpPr txBox="1"/>
          <p:nvPr/>
        </p:nvSpPr>
        <p:spPr>
          <a:xfrm>
            <a:off x="491600" y="1601525"/>
            <a:ext cx="3642600" cy="24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Waterfall</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Changes require a reversal of processes, going back in the projects lifecycle.</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Less stakeholder communication results in time wasted on non-valuable code.</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Thinking like individuals punishes teamwork and promotes bottlenecking</a:t>
            </a:r>
            <a:endParaRPr>
              <a:latin typeface="Roboto Condensed Light"/>
              <a:ea typeface="Roboto Condensed Light"/>
              <a:cs typeface="Roboto Condensed Light"/>
              <a:sym typeface="Roboto Condensed Light"/>
            </a:endParaRPr>
          </a:p>
        </p:txBody>
      </p:sp>
      <p:sp>
        <p:nvSpPr>
          <p:cNvPr id="340" name="Google Shape;340;p45"/>
          <p:cNvSpPr txBox="1"/>
          <p:nvPr/>
        </p:nvSpPr>
        <p:spPr>
          <a:xfrm>
            <a:off x="4724400" y="1601525"/>
            <a:ext cx="3642600" cy="247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Agile</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Changes can be addresses in the next iteration or sprint.</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Involving the stakeholder helps reduce waste, leaving more budget for more devs, or more time for </a:t>
            </a:r>
            <a:r>
              <a:rPr lang="en">
                <a:latin typeface="Roboto Condensed Light"/>
                <a:ea typeface="Roboto Condensed Light"/>
                <a:cs typeface="Roboto Condensed Light"/>
                <a:sym typeface="Roboto Condensed Light"/>
              </a:rPr>
              <a:t>enhancing</a:t>
            </a:r>
            <a:r>
              <a:rPr lang="en">
                <a:latin typeface="Roboto Condensed Light"/>
                <a:ea typeface="Roboto Condensed Light"/>
                <a:cs typeface="Roboto Condensed Light"/>
                <a:sym typeface="Roboto Condensed Light"/>
              </a:rPr>
              <a:t> features.</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Thinking like a team promotes working like a team and helping overcome bottlenecks</a:t>
            </a:r>
            <a:endParaRPr>
              <a:latin typeface="Roboto Condensed Light"/>
              <a:ea typeface="Roboto Condensed Light"/>
              <a:cs typeface="Roboto Condensed Light"/>
              <a:sym typeface="Roboto Condensed Light"/>
            </a:endParaRPr>
          </a:p>
        </p:txBody>
      </p:sp>
      <p:sp>
        <p:nvSpPr>
          <p:cNvPr id="341" name="Google Shape;341;p45"/>
          <p:cNvSpPr/>
          <p:nvPr/>
        </p:nvSpPr>
        <p:spPr>
          <a:xfrm>
            <a:off x="341100" y="4751000"/>
            <a:ext cx="4104000" cy="272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45"/>
          <p:cNvGrpSpPr/>
          <p:nvPr/>
        </p:nvGrpSpPr>
        <p:grpSpPr>
          <a:xfrm rot="-4446088">
            <a:off x="4926360" y="4376513"/>
            <a:ext cx="319914" cy="320220"/>
            <a:chOff x="2820225" y="891450"/>
            <a:chExt cx="3175200" cy="3175200"/>
          </a:xfrm>
        </p:grpSpPr>
        <p:sp>
          <p:nvSpPr>
            <p:cNvPr id="343" name="Google Shape;343;p45"/>
            <p:cNvSpPr/>
            <p:nvPr/>
          </p:nvSpPr>
          <p:spPr>
            <a:xfrm rot="10800000">
              <a:off x="2820225" y="891450"/>
              <a:ext cx="3175200" cy="3175200"/>
            </a:xfrm>
            <a:prstGeom prst="blockArc">
              <a:avLst>
                <a:gd fmla="val 5399801" name="adj1"/>
                <a:gd fmla="val 3012680" name="adj2"/>
                <a:gd fmla="val 693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5"/>
            <p:cNvSpPr/>
            <p:nvPr/>
          </p:nvSpPr>
          <p:spPr>
            <a:xfrm rot="10800000">
              <a:off x="3175023" y="1179900"/>
              <a:ext cx="450600" cy="450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45"/>
          <p:cNvSpPr/>
          <p:nvPr/>
        </p:nvSpPr>
        <p:spPr>
          <a:xfrm>
            <a:off x="2648838" y="4465988"/>
            <a:ext cx="5421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Test</a:t>
            </a:r>
            <a:endParaRPr sz="800">
              <a:solidFill>
                <a:srgbClr val="FFFFFF"/>
              </a:solidFill>
            </a:endParaRPr>
          </a:p>
        </p:txBody>
      </p:sp>
      <p:sp>
        <p:nvSpPr>
          <p:cNvPr id="346" name="Google Shape;346;p45"/>
          <p:cNvSpPr/>
          <p:nvPr/>
        </p:nvSpPr>
        <p:spPr>
          <a:xfrm>
            <a:off x="3519700" y="4466000"/>
            <a:ext cx="6072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Release</a:t>
            </a:r>
            <a:endParaRPr sz="800">
              <a:solidFill>
                <a:srgbClr val="FFFFFF"/>
              </a:solidFill>
            </a:endParaRPr>
          </a:p>
        </p:txBody>
      </p:sp>
      <p:sp>
        <p:nvSpPr>
          <p:cNvPr id="347" name="Google Shape;347;p45"/>
          <p:cNvSpPr/>
          <p:nvPr/>
        </p:nvSpPr>
        <p:spPr>
          <a:xfrm>
            <a:off x="1621525" y="4465975"/>
            <a:ext cx="6072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Design</a:t>
            </a:r>
            <a:endParaRPr sz="800">
              <a:solidFill>
                <a:srgbClr val="FFFFFF"/>
              </a:solidFill>
            </a:endParaRPr>
          </a:p>
        </p:txBody>
      </p:sp>
      <p:sp>
        <p:nvSpPr>
          <p:cNvPr id="348" name="Google Shape;348;p45"/>
          <p:cNvSpPr/>
          <p:nvPr/>
        </p:nvSpPr>
        <p:spPr>
          <a:xfrm>
            <a:off x="659300" y="4465988"/>
            <a:ext cx="5421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Plan</a:t>
            </a:r>
            <a:endParaRPr sz="800">
              <a:solidFill>
                <a:srgbClr val="FFFFFF"/>
              </a:solidFill>
            </a:endParaRPr>
          </a:p>
        </p:txBody>
      </p:sp>
      <p:sp>
        <p:nvSpPr>
          <p:cNvPr id="349" name="Google Shape;349;p45"/>
          <p:cNvSpPr/>
          <p:nvPr/>
        </p:nvSpPr>
        <p:spPr>
          <a:xfrm>
            <a:off x="4717450" y="4751000"/>
            <a:ext cx="4104000" cy="272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p:nvPr/>
        </p:nvSpPr>
        <p:spPr>
          <a:xfrm>
            <a:off x="4510538" y="4384056"/>
            <a:ext cx="4155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Plan</a:t>
            </a:r>
            <a:endParaRPr sz="600">
              <a:solidFill>
                <a:srgbClr val="FFFFFF"/>
              </a:solidFill>
            </a:endParaRPr>
          </a:p>
        </p:txBody>
      </p:sp>
      <p:sp>
        <p:nvSpPr>
          <p:cNvPr id="351" name="Google Shape;351;p45"/>
          <p:cNvSpPr/>
          <p:nvPr/>
        </p:nvSpPr>
        <p:spPr>
          <a:xfrm>
            <a:off x="5246559" y="4432176"/>
            <a:ext cx="4158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latin typeface="Roboto"/>
                <a:ea typeface="Roboto"/>
                <a:cs typeface="Roboto"/>
                <a:sym typeface="Roboto"/>
              </a:rPr>
              <a:t>Design</a:t>
            </a:r>
            <a:endParaRPr sz="500">
              <a:solidFill>
                <a:srgbClr val="FFFFFF"/>
              </a:solidFill>
            </a:endParaRPr>
          </a:p>
        </p:txBody>
      </p:sp>
      <p:sp>
        <p:nvSpPr>
          <p:cNvPr id="352" name="Google Shape;352;p45"/>
          <p:cNvSpPr/>
          <p:nvPr/>
        </p:nvSpPr>
        <p:spPr>
          <a:xfrm>
            <a:off x="4919696" y="4671978"/>
            <a:ext cx="3843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latin typeface="Roboto"/>
                <a:ea typeface="Roboto"/>
                <a:cs typeface="Roboto"/>
                <a:sym typeface="Roboto"/>
              </a:rPr>
              <a:t>Test</a:t>
            </a:r>
            <a:endParaRPr sz="500">
              <a:solidFill>
                <a:srgbClr val="FFFFFF"/>
              </a:solidFill>
            </a:endParaRPr>
          </a:p>
        </p:txBody>
      </p:sp>
      <p:grpSp>
        <p:nvGrpSpPr>
          <p:cNvPr id="353" name="Google Shape;353;p45"/>
          <p:cNvGrpSpPr/>
          <p:nvPr/>
        </p:nvGrpSpPr>
        <p:grpSpPr>
          <a:xfrm rot="-4514701">
            <a:off x="6178959" y="4340607"/>
            <a:ext cx="405181" cy="416041"/>
            <a:chOff x="2820225" y="891450"/>
            <a:chExt cx="3175200" cy="3175200"/>
          </a:xfrm>
        </p:grpSpPr>
        <p:sp>
          <p:nvSpPr>
            <p:cNvPr id="354" name="Google Shape;354;p45"/>
            <p:cNvSpPr/>
            <p:nvPr/>
          </p:nvSpPr>
          <p:spPr>
            <a:xfrm rot="10800000">
              <a:off x="2820225" y="891450"/>
              <a:ext cx="3175200" cy="3175200"/>
            </a:xfrm>
            <a:prstGeom prst="blockArc">
              <a:avLst>
                <a:gd fmla="val 5399801" name="adj1"/>
                <a:gd fmla="val 3012680" name="adj2"/>
                <a:gd fmla="val 693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rot="10800000">
              <a:off x="3175023" y="1179900"/>
              <a:ext cx="450600" cy="450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45"/>
          <p:cNvSpPr/>
          <p:nvPr/>
        </p:nvSpPr>
        <p:spPr>
          <a:xfrm>
            <a:off x="5745723" y="4384066"/>
            <a:ext cx="4155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Plan</a:t>
            </a:r>
            <a:endParaRPr sz="600">
              <a:solidFill>
                <a:srgbClr val="FFFFFF"/>
              </a:solidFill>
            </a:endParaRPr>
          </a:p>
        </p:txBody>
      </p:sp>
      <p:sp>
        <p:nvSpPr>
          <p:cNvPr id="357" name="Google Shape;357;p45"/>
          <p:cNvSpPr/>
          <p:nvPr/>
        </p:nvSpPr>
        <p:spPr>
          <a:xfrm>
            <a:off x="6481744" y="4432186"/>
            <a:ext cx="4158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latin typeface="Roboto"/>
                <a:ea typeface="Roboto"/>
                <a:cs typeface="Roboto"/>
                <a:sym typeface="Roboto"/>
              </a:rPr>
              <a:t>Design</a:t>
            </a:r>
            <a:endParaRPr sz="500">
              <a:solidFill>
                <a:srgbClr val="FFFFFF"/>
              </a:solidFill>
            </a:endParaRPr>
          </a:p>
        </p:txBody>
      </p:sp>
      <p:sp>
        <p:nvSpPr>
          <p:cNvPr id="358" name="Google Shape;358;p45"/>
          <p:cNvSpPr/>
          <p:nvPr/>
        </p:nvSpPr>
        <p:spPr>
          <a:xfrm>
            <a:off x="6154881" y="4671988"/>
            <a:ext cx="3843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latin typeface="Roboto"/>
                <a:ea typeface="Roboto"/>
                <a:cs typeface="Roboto"/>
                <a:sym typeface="Roboto"/>
              </a:rPr>
              <a:t>Test</a:t>
            </a:r>
            <a:endParaRPr sz="500">
              <a:solidFill>
                <a:srgbClr val="FFFFFF"/>
              </a:solidFill>
            </a:endParaRPr>
          </a:p>
        </p:txBody>
      </p:sp>
      <p:grpSp>
        <p:nvGrpSpPr>
          <p:cNvPr id="359" name="Google Shape;359;p45"/>
          <p:cNvGrpSpPr/>
          <p:nvPr/>
        </p:nvGrpSpPr>
        <p:grpSpPr>
          <a:xfrm rot="-3535084">
            <a:off x="7363843" y="4352431"/>
            <a:ext cx="369636" cy="375521"/>
            <a:chOff x="2820225" y="891450"/>
            <a:chExt cx="3175200" cy="3175200"/>
          </a:xfrm>
        </p:grpSpPr>
        <p:sp>
          <p:nvSpPr>
            <p:cNvPr id="360" name="Google Shape;360;p45"/>
            <p:cNvSpPr/>
            <p:nvPr/>
          </p:nvSpPr>
          <p:spPr>
            <a:xfrm rot="10800000">
              <a:off x="2820225" y="891450"/>
              <a:ext cx="3175200" cy="3175200"/>
            </a:xfrm>
            <a:prstGeom prst="blockArc">
              <a:avLst>
                <a:gd fmla="val 5399801" name="adj1"/>
                <a:gd fmla="val 3012680" name="adj2"/>
                <a:gd fmla="val 6939"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p:nvPr/>
          </p:nvSpPr>
          <p:spPr>
            <a:xfrm rot="10800000">
              <a:off x="3175023" y="1179900"/>
              <a:ext cx="450600" cy="450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45"/>
          <p:cNvSpPr/>
          <p:nvPr/>
        </p:nvSpPr>
        <p:spPr>
          <a:xfrm>
            <a:off x="7001329" y="4384066"/>
            <a:ext cx="4155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Plan</a:t>
            </a:r>
            <a:endParaRPr sz="600">
              <a:solidFill>
                <a:srgbClr val="FFFFFF"/>
              </a:solidFill>
            </a:endParaRPr>
          </a:p>
        </p:txBody>
      </p:sp>
      <p:sp>
        <p:nvSpPr>
          <p:cNvPr id="363" name="Google Shape;363;p45"/>
          <p:cNvSpPr/>
          <p:nvPr/>
        </p:nvSpPr>
        <p:spPr>
          <a:xfrm>
            <a:off x="7737351" y="4432186"/>
            <a:ext cx="4158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latin typeface="Roboto"/>
                <a:ea typeface="Roboto"/>
                <a:cs typeface="Roboto"/>
                <a:sym typeface="Roboto"/>
              </a:rPr>
              <a:t>Design</a:t>
            </a:r>
            <a:endParaRPr sz="500">
              <a:solidFill>
                <a:srgbClr val="FFFFFF"/>
              </a:solidFill>
            </a:endParaRPr>
          </a:p>
        </p:txBody>
      </p:sp>
      <p:sp>
        <p:nvSpPr>
          <p:cNvPr id="364" name="Google Shape;364;p45"/>
          <p:cNvSpPr/>
          <p:nvPr/>
        </p:nvSpPr>
        <p:spPr>
          <a:xfrm>
            <a:off x="7410488" y="4671988"/>
            <a:ext cx="384300" cy="1224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
                <a:solidFill>
                  <a:srgbClr val="FFFFFF"/>
                </a:solidFill>
                <a:latin typeface="Roboto"/>
                <a:ea typeface="Roboto"/>
                <a:cs typeface="Roboto"/>
                <a:sym typeface="Roboto"/>
              </a:rPr>
              <a:t>Test</a:t>
            </a:r>
            <a:endParaRPr sz="500">
              <a:solidFill>
                <a:srgbClr val="FFFFFF"/>
              </a:solidFill>
            </a:endParaRPr>
          </a:p>
        </p:txBody>
      </p:sp>
      <p:sp>
        <p:nvSpPr>
          <p:cNvPr id="365" name="Google Shape;365;p45"/>
          <p:cNvSpPr/>
          <p:nvPr/>
        </p:nvSpPr>
        <p:spPr>
          <a:xfrm>
            <a:off x="8214250" y="4466000"/>
            <a:ext cx="607200" cy="285000"/>
          </a:xfrm>
          <a:prstGeom prst="round1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Release</a:t>
            </a:r>
            <a:endParaRPr sz="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ctrTitle"/>
          </p:nvPr>
        </p:nvSpPr>
        <p:spPr>
          <a:xfrm flipH="1">
            <a:off x="421775" y="1392525"/>
            <a:ext cx="6386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Choosing an Approach</a:t>
            </a:r>
            <a:endParaRPr/>
          </a:p>
        </p:txBody>
      </p:sp>
      <p:sp>
        <p:nvSpPr>
          <p:cNvPr id="371" name="Google Shape;371;p46"/>
          <p:cNvSpPr txBox="1"/>
          <p:nvPr>
            <p:ph idx="2" type="title"/>
          </p:nvPr>
        </p:nvSpPr>
        <p:spPr>
          <a:xfrm flipH="1">
            <a:off x="421753" y="1080688"/>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72" name="Google Shape;372;p46"/>
          <p:cNvSpPr txBox="1"/>
          <p:nvPr>
            <p:ph idx="1" type="subTitle"/>
          </p:nvPr>
        </p:nvSpPr>
        <p:spPr>
          <a:xfrm>
            <a:off x="421753" y="278846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should be considered?</a:t>
            </a:r>
            <a:endParaRPr/>
          </a:p>
        </p:txBody>
      </p:sp>
      <p:cxnSp>
        <p:nvCxnSpPr>
          <p:cNvPr id="373" name="Google Shape;373;p46"/>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8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idx="1" type="body"/>
          </p:nvPr>
        </p:nvSpPr>
        <p:spPr>
          <a:xfrm>
            <a:off x="730200" y="1739100"/>
            <a:ext cx="3725400" cy="21606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…your goals are well defined up front</a:t>
            </a:r>
            <a:endParaRPr/>
          </a:p>
          <a:p>
            <a:pPr indent="0" lvl="0" marL="0" rtl="0" algn="l">
              <a:lnSpc>
                <a:spcPct val="200000"/>
              </a:lnSpc>
              <a:spcBef>
                <a:spcPts val="0"/>
              </a:spcBef>
              <a:spcAft>
                <a:spcPts val="0"/>
              </a:spcAft>
              <a:buNone/>
            </a:pPr>
            <a:r>
              <a:rPr lang="en"/>
              <a:t>…the project is regularly repeated and predictable</a:t>
            </a:r>
            <a:endParaRPr/>
          </a:p>
          <a:p>
            <a:pPr indent="0" lvl="0" marL="0" rtl="0" algn="l">
              <a:lnSpc>
                <a:spcPct val="200000"/>
              </a:lnSpc>
              <a:spcBef>
                <a:spcPts val="0"/>
              </a:spcBef>
              <a:spcAft>
                <a:spcPts val="0"/>
              </a:spcAft>
              <a:buNone/>
            </a:pPr>
            <a:r>
              <a:rPr lang="en"/>
              <a:t>…you have plenty of budget and don’t mind waste</a:t>
            </a:r>
            <a:endParaRPr/>
          </a:p>
          <a:p>
            <a:pPr indent="0" lvl="0" marL="0" rtl="0" algn="l">
              <a:lnSpc>
                <a:spcPct val="200000"/>
              </a:lnSpc>
              <a:spcBef>
                <a:spcPts val="0"/>
              </a:spcBef>
              <a:spcAft>
                <a:spcPts val="0"/>
              </a:spcAft>
              <a:buNone/>
            </a:pPr>
            <a:r>
              <a:rPr lang="en"/>
              <a:t>…the team size has to be very large</a:t>
            </a:r>
            <a:endParaRPr/>
          </a:p>
          <a:p>
            <a:pPr indent="0" lvl="0" marL="0" rtl="0" algn="l">
              <a:lnSpc>
                <a:spcPct val="200000"/>
              </a:lnSpc>
              <a:spcBef>
                <a:spcPts val="0"/>
              </a:spcBef>
              <a:spcAft>
                <a:spcPts val="0"/>
              </a:spcAft>
              <a:buNone/>
            </a:pPr>
            <a:r>
              <a:rPr lang="en"/>
              <a:t>…requirements are stable</a:t>
            </a:r>
            <a:endParaRPr/>
          </a:p>
        </p:txBody>
      </p:sp>
      <p:sp>
        <p:nvSpPr>
          <p:cNvPr id="379" name="Google Shape;379;p47"/>
          <p:cNvSpPr txBox="1"/>
          <p:nvPr>
            <p:ph idx="2" type="body"/>
          </p:nvPr>
        </p:nvSpPr>
        <p:spPr>
          <a:xfrm>
            <a:off x="4826075" y="1739100"/>
            <a:ext cx="3589200" cy="21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goals are not well defined up front</a:t>
            </a:r>
            <a:endParaRPr/>
          </a:p>
          <a:p>
            <a:pPr indent="0" lvl="0" marL="0" rtl="0" algn="l">
              <a:spcBef>
                <a:spcPts val="1600"/>
              </a:spcBef>
              <a:spcAft>
                <a:spcPts val="0"/>
              </a:spcAft>
              <a:buNone/>
            </a:pPr>
            <a:r>
              <a:rPr lang="en"/>
              <a:t>…your team needs room to try new things</a:t>
            </a:r>
            <a:endParaRPr/>
          </a:p>
          <a:p>
            <a:pPr indent="0" lvl="0" marL="0" rtl="0" algn="l">
              <a:spcBef>
                <a:spcPts val="1600"/>
              </a:spcBef>
              <a:spcAft>
                <a:spcPts val="0"/>
              </a:spcAft>
              <a:buNone/>
            </a:pPr>
            <a:r>
              <a:rPr lang="en"/>
              <a:t>…the budget for the project is important</a:t>
            </a:r>
            <a:endParaRPr/>
          </a:p>
          <a:p>
            <a:pPr indent="0" lvl="0" marL="0" rtl="0" algn="l">
              <a:spcBef>
                <a:spcPts val="1600"/>
              </a:spcBef>
              <a:spcAft>
                <a:spcPts val="0"/>
              </a:spcAft>
              <a:buNone/>
            </a:pPr>
            <a:r>
              <a:rPr lang="en"/>
              <a:t>…team sizes are small, or can be made small</a:t>
            </a:r>
            <a:endParaRPr/>
          </a:p>
          <a:p>
            <a:pPr indent="0" lvl="0" marL="0" rtl="0" algn="l">
              <a:spcBef>
                <a:spcPts val="1600"/>
              </a:spcBef>
              <a:spcAft>
                <a:spcPts val="1600"/>
              </a:spcAft>
              <a:buNone/>
            </a:pPr>
            <a:r>
              <a:rPr lang="en"/>
              <a:t>…stakeholders are more involved</a:t>
            </a:r>
            <a:endParaRPr/>
          </a:p>
        </p:txBody>
      </p:sp>
      <p:sp>
        <p:nvSpPr>
          <p:cNvPr id="380" name="Google Shape;380;p47"/>
          <p:cNvSpPr txBox="1"/>
          <p:nvPr>
            <p:ph idx="3" type="subTitle"/>
          </p:nvPr>
        </p:nvSpPr>
        <p:spPr>
          <a:xfrm>
            <a:off x="731725" y="1243800"/>
            <a:ext cx="3589200" cy="3999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Choose Waterfall if…</a:t>
            </a:r>
            <a:endParaRPr/>
          </a:p>
        </p:txBody>
      </p:sp>
      <p:sp>
        <p:nvSpPr>
          <p:cNvPr id="381" name="Google Shape;381;p47"/>
          <p:cNvSpPr txBox="1"/>
          <p:nvPr>
            <p:ph type="ctrTitle"/>
          </p:nvPr>
        </p:nvSpPr>
        <p:spPr>
          <a:xfrm>
            <a:off x="1306050" y="257400"/>
            <a:ext cx="65349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approach is right for this project?</a:t>
            </a:r>
            <a:endParaRPr/>
          </a:p>
        </p:txBody>
      </p:sp>
      <p:sp>
        <p:nvSpPr>
          <p:cNvPr id="382" name="Google Shape;382;p47"/>
          <p:cNvSpPr txBox="1"/>
          <p:nvPr>
            <p:ph idx="3" type="subTitle"/>
          </p:nvPr>
        </p:nvSpPr>
        <p:spPr>
          <a:xfrm>
            <a:off x="4826075" y="1243800"/>
            <a:ext cx="3589200" cy="3999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Choose Agile if…</a:t>
            </a:r>
            <a:endParaRPr/>
          </a:p>
        </p:txBody>
      </p:sp>
      <p:cxnSp>
        <p:nvCxnSpPr>
          <p:cNvPr id="383" name="Google Shape;383;p47"/>
          <p:cNvCxnSpPr>
            <a:stCxn id="381" idx="2"/>
          </p:cNvCxnSpPr>
          <p:nvPr/>
        </p:nvCxnSpPr>
        <p:spPr>
          <a:xfrm>
            <a:off x="4573500" y="857100"/>
            <a:ext cx="0" cy="4020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idx="1" type="body"/>
          </p:nvPr>
        </p:nvSpPr>
        <p:spPr>
          <a:xfrm>
            <a:off x="2347500" y="2691700"/>
            <a:ext cx="4449000" cy="899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34343"/>
                </a:solidFill>
              </a:rPr>
              <a:t>Studies concluded that from 2008 to 2013, the use of agile practices tripled </a:t>
            </a:r>
            <a:r>
              <a:rPr baseline="-25000" lang="en" sz="1800">
                <a:solidFill>
                  <a:srgbClr val="434343"/>
                </a:solidFill>
              </a:rPr>
              <a:t>1</a:t>
            </a:r>
            <a:endParaRPr baseline="-25000" sz="1800">
              <a:solidFill>
                <a:srgbClr val="434343"/>
              </a:solidFill>
            </a:endParaRPr>
          </a:p>
          <a:p>
            <a:pPr indent="0" lvl="0" marL="0" marR="0" rtl="0" algn="r">
              <a:lnSpc>
                <a:spcPct val="100000"/>
              </a:lnSpc>
              <a:spcBef>
                <a:spcPts val="0"/>
              </a:spcBef>
              <a:spcAft>
                <a:spcPts val="0"/>
              </a:spcAft>
              <a:buNone/>
            </a:pPr>
            <a:r>
              <a:t/>
            </a:r>
            <a:endParaRPr>
              <a:solidFill>
                <a:srgbClr val="434343"/>
              </a:solidFill>
            </a:endParaRPr>
          </a:p>
        </p:txBody>
      </p:sp>
      <p:sp>
        <p:nvSpPr>
          <p:cNvPr id="152" name="Google Shape;152;p30"/>
          <p:cNvSpPr txBox="1"/>
          <p:nvPr>
            <p:ph type="ctrTitle"/>
          </p:nvPr>
        </p:nvSpPr>
        <p:spPr>
          <a:xfrm>
            <a:off x="2601300" y="493275"/>
            <a:ext cx="3941400" cy="56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is Everywhere</a:t>
            </a:r>
            <a:endParaRPr/>
          </a:p>
        </p:txBody>
      </p:sp>
      <p:sp>
        <p:nvSpPr>
          <p:cNvPr id="153" name="Google Shape;153;p30"/>
          <p:cNvSpPr txBox="1"/>
          <p:nvPr/>
        </p:nvSpPr>
        <p:spPr>
          <a:xfrm>
            <a:off x="2474850" y="1505788"/>
            <a:ext cx="4194300" cy="7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use of agile, especially in software development, is rapidly increasing and failure to adapt may result in outperformance by competitors.</a:t>
            </a:r>
            <a:endParaRPr>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ctrTitle"/>
          </p:nvPr>
        </p:nvSpPr>
        <p:spPr>
          <a:xfrm flipH="1">
            <a:off x="2244679" y="118543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a:t>
            </a:r>
            <a:endParaRPr/>
          </a:p>
        </p:txBody>
      </p:sp>
      <p:cxnSp>
        <p:nvCxnSpPr>
          <p:cNvPr id="389" name="Google Shape;389;p48"/>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1000"/>
                                        <p:tgtEl>
                                          <p:spTgt spid="3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Agile</a:t>
            </a:r>
            <a:endParaRPr/>
          </a:p>
        </p:txBody>
      </p:sp>
      <p:grpSp>
        <p:nvGrpSpPr>
          <p:cNvPr id="395" name="Google Shape;395;p49"/>
          <p:cNvGrpSpPr/>
          <p:nvPr/>
        </p:nvGrpSpPr>
        <p:grpSpPr>
          <a:xfrm>
            <a:off x="1148819" y="2637008"/>
            <a:ext cx="1873113" cy="1290901"/>
            <a:chOff x="720000" y="2341741"/>
            <a:chExt cx="2120585" cy="1442831"/>
          </a:xfrm>
        </p:grpSpPr>
        <p:sp>
          <p:nvSpPr>
            <p:cNvPr id="396" name="Google Shape;396;p49"/>
            <p:cNvSpPr/>
            <p:nvPr/>
          </p:nvSpPr>
          <p:spPr>
            <a:xfrm>
              <a:off x="720000" y="2898672"/>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9"/>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398" name="Google Shape;398;p49"/>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399" name="Google Shape;399;p49"/>
          <p:cNvGrpSpPr/>
          <p:nvPr/>
        </p:nvGrpSpPr>
        <p:grpSpPr>
          <a:xfrm flipH="1" rot="10800000">
            <a:off x="2699668" y="1995364"/>
            <a:ext cx="1873113" cy="1304427"/>
            <a:chOff x="720000" y="2341741"/>
            <a:chExt cx="2120585" cy="1457949"/>
          </a:xfrm>
        </p:grpSpPr>
        <p:sp>
          <p:nvSpPr>
            <p:cNvPr id="400" name="Google Shape;400;p49"/>
            <p:cNvSpPr/>
            <p:nvPr/>
          </p:nvSpPr>
          <p:spPr>
            <a:xfrm>
              <a:off x="720000" y="2913790"/>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9"/>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402" name="Google Shape;402;p49"/>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403" name="Google Shape;403;p49"/>
          <p:cNvGrpSpPr/>
          <p:nvPr/>
        </p:nvGrpSpPr>
        <p:grpSpPr>
          <a:xfrm>
            <a:off x="4215083" y="2637008"/>
            <a:ext cx="1873113" cy="1290901"/>
            <a:chOff x="720000" y="2341741"/>
            <a:chExt cx="2120585" cy="1442831"/>
          </a:xfrm>
        </p:grpSpPr>
        <p:sp>
          <p:nvSpPr>
            <p:cNvPr id="404" name="Google Shape;404;p49"/>
            <p:cNvSpPr/>
            <p:nvPr/>
          </p:nvSpPr>
          <p:spPr>
            <a:xfrm>
              <a:off x="720000" y="2898672"/>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49"/>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406" name="Google Shape;406;p49"/>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407" name="Google Shape;407;p49"/>
          <p:cNvGrpSpPr/>
          <p:nvPr/>
        </p:nvGrpSpPr>
        <p:grpSpPr>
          <a:xfrm flipH="1" rot="10800000">
            <a:off x="5728088" y="1996359"/>
            <a:ext cx="1873113" cy="1304427"/>
            <a:chOff x="720000" y="2341741"/>
            <a:chExt cx="2120585" cy="1457949"/>
          </a:xfrm>
        </p:grpSpPr>
        <p:sp>
          <p:nvSpPr>
            <p:cNvPr id="408" name="Google Shape;408;p49"/>
            <p:cNvSpPr/>
            <p:nvPr/>
          </p:nvSpPr>
          <p:spPr>
            <a:xfrm>
              <a:off x="720000" y="2913790"/>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9"/>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410" name="Google Shape;410;p49"/>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sp>
        <p:nvSpPr>
          <p:cNvPr id="411" name="Google Shape;411;p49"/>
          <p:cNvSpPr/>
          <p:nvPr/>
        </p:nvSpPr>
        <p:spPr>
          <a:xfrm>
            <a:off x="7204906" y="3122111"/>
            <a:ext cx="788700" cy="7989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txBox="1"/>
          <p:nvPr/>
        </p:nvSpPr>
        <p:spPr>
          <a:xfrm>
            <a:off x="1092250" y="3246275"/>
            <a:ext cx="907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Cost</a:t>
            </a:r>
            <a:endParaRPr b="1" sz="1200">
              <a:solidFill>
                <a:srgbClr val="FFFFFF"/>
              </a:solidFill>
              <a:latin typeface="Exo 2"/>
              <a:ea typeface="Exo 2"/>
              <a:cs typeface="Exo 2"/>
              <a:sym typeface="Exo 2"/>
            </a:endParaRPr>
          </a:p>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Effective</a:t>
            </a:r>
            <a:endParaRPr b="1" sz="1200">
              <a:solidFill>
                <a:srgbClr val="FFFFFF"/>
              </a:solidFill>
              <a:latin typeface="Exo 2"/>
              <a:ea typeface="Exo 2"/>
              <a:cs typeface="Exo 2"/>
              <a:sym typeface="Exo 2"/>
            </a:endParaRPr>
          </a:p>
        </p:txBody>
      </p:sp>
      <p:sp>
        <p:nvSpPr>
          <p:cNvPr id="413" name="Google Shape;413;p49"/>
          <p:cNvSpPr txBox="1"/>
          <p:nvPr/>
        </p:nvSpPr>
        <p:spPr>
          <a:xfrm>
            <a:off x="772400" y="3943375"/>
            <a:ext cx="15576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Less waste due to </a:t>
            </a:r>
            <a:r>
              <a:rPr lang="en" sz="1200">
                <a:solidFill>
                  <a:srgbClr val="434343"/>
                </a:solidFill>
                <a:latin typeface="Roboto Condensed Light"/>
                <a:ea typeface="Roboto Condensed Light"/>
                <a:cs typeface="Roboto Condensed Light"/>
                <a:sym typeface="Roboto Condensed Light"/>
              </a:rPr>
              <a:t>improved</a:t>
            </a:r>
            <a:r>
              <a:rPr lang="en" sz="1200">
                <a:solidFill>
                  <a:srgbClr val="434343"/>
                </a:solidFill>
                <a:latin typeface="Roboto Condensed Light"/>
                <a:ea typeface="Roboto Condensed Light"/>
                <a:cs typeface="Roboto Condensed Light"/>
                <a:sym typeface="Roboto Condensed Light"/>
              </a:rPr>
              <a:t> communication and collaboration</a:t>
            </a:r>
            <a:endParaRPr sz="1200">
              <a:solidFill>
                <a:srgbClr val="434343"/>
              </a:solidFill>
              <a:latin typeface="Roboto Condensed Light"/>
              <a:ea typeface="Roboto Condensed Light"/>
              <a:cs typeface="Roboto Condensed Light"/>
              <a:sym typeface="Roboto Condensed Light"/>
            </a:endParaRPr>
          </a:p>
        </p:txBody>
      </p:sp>
      <p:sp>
        <p:nvSpPr>
          <p:cNvPr id="414" name="Google Shape;414;p49"/>
          <p:cNvSpPr txBox="1"/>
          <p:nvPr/>
        </p:nvSpPr>
        <p:spPr>
          <a:xfrm>
            <a:off x="2704025" y="2124000"/>
            <a:ext cx="788700" cy="51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Value</a:t>
            </a:r>
            <a:endParaRPr b="1" sz="1200">
              <a:solidFill>
                <a:srgbClr val="FFFFFF"/>
              </a:solidFill>
              <a:latin typeface="Exo 2"/>
              <a:ea typeface="Exo 2"/>
              <a:cs typeface="Exo 2"/>
              <a:sym typeface="Exo 2"/>
            </a:endParaRPr>
          </a:p>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Driven</a:t>
            </a:r>
            <a:endParaRPr b="1" sz="1200">
              <a:solidFill>
                <a:srgbClr val="FFFFFF"/>
              </a:solidFill>
              <a:latin typeface="Exo 2"/>
              <a:ea typeface="Exo 2"/>
              <a:cs typeface="Exo 2"/>
              <a:sym typeface="Exo 2"/>
            </a:endParaRPr>
          </a:p>
        </p:txBody>
      </p:sp>
      <p:sp>
        <p:nvSpPr>
          <p:cNvPr id="415" name="Google Shape;415;p49"/>
          <p:cNvSpPr txBox="1"/>
          <p:nvPr/>
        </p:nvSpPr>
        <p:spPr>
          <a:xfrm>
            <a:off x="5643875" y="2183250"/>
            <a:ext cx="9519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latin typeface="Exo 2"/>
                <a:ea typeface="Exo 2"/>
                <a:cs typeface="Exo 2"/>
                <a:sym typeface="Exo 2"/>
              </a:rPr>
              <a:t>Rewards</a:t>
            </a:r>
            <a:endParaRPr b="1" sz="1100">
              <a:solidFill>
                <a:srgbClr val="FFFFFF"/>
              </a:solidFill>
              <a:latin typeface="Exo 2"/>
              <a:ea typeface="Exo 2"/>
              <a:cs typeface="Exo 2"/>
              <a:sym typeface="Exo 2"/>
            </a:endParaRPr>
          </a:p>
          <a:p>
            <a:pPr indent="0" lvl="0" marL="0" rtl="0" algn="ctr">
              <a:lnSpc>
                <a:spcPct val="100000"/>
              </a:lnSpc>
              <a:spcBef>
                <a:spcPts val="0"/>
              </a:spcBef>
              <a:spcAft>
                <a:spcPts val="0"/>
              </a:spcAft>
              <a:buNone/>
            </a:pPr>
            <a:r>
              <a:rPr b="1" lang="en" sz="1100">
                <a:solidFill>
                  <a:srgbClr val="FFFFFF"/>
                </a:solidFill>
                <a:latin typeface="Exo 2"/>
                <a:ea typeface="Exo 2"/>
                <a:cs typeface="Exo 2"/>
                <a:sym typeface="Exo 2"/>
              </a:rPr>
              <a:t>Teamwork</a:t>
            </a:r>
            <a:endParaRPr b="1" sz="1100">
              <a:solidFill>
                <a:srgbClr val="FFFFFF"/>
              </a:solidFill>
              <a:latin typeface="Exo 2"/>
              <a:ea typeface="Exo 2"/>
              <a:cs typeface="Exo 2"/>
              <a:sym typeface="Exo 2"/>
            </a:endParaRPr>
          </a:p>
        </p:txBody>
      </p:sp>
      <p:sp>
        <p:nvSpPr>
          <p:cNvPr id="416" name="Google Shape;416;p49"/>
          <p:cNvSpPr txBox="1"/>
          <p:nvPr/>
        </p:nvSpPr>
        <p:spPr>
          <a:xfrm>
            <a:off x="4052125" y="3265050"/>
            <a:ext cx="11001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Iterative +</a:t>
            </a:r>
            <a:endParaRPr b="1" sz="1000">
              <a:solidFill>
                <a:srgbClr val="FFFFFF"/>
              </a:solidFill>
              <a:latin typeface="Exo 2"/>
              <a:ea typeface="Exo 2"/>
              <a:cs typeface="Exo 2"/>
              <a:sym typeface="Exo 2"/>
            </a:endParaRPr>
          </a:p>
          <a:p>
            <a:pPr indent="0" lvl="0" marL="0" rtl="0" algn="ctr">
              <a:lnSpc>
                <a:spcPct val="100000"/>
              </a:lnSpc>
              <a:spcBef>
                <a:spcPts val="0"/>
              </a:spcBef>
              <a:spcAft>
                <a:spcPts val="0"/>
              </a:spcAft>
              <a:buNone/>
            </a:pPr>
            <a:r>
              <a:rPr b="1" lang="en" sz="1000">
                <a:solidFill>
                  <a:srgbClr val="FFFFFF"/>
                </a:solidFill>
                <a:latin typeface="Exo 2"/>
                <a:ea typeface="Exo 2"/>
                <a:cs typeface="Exo 2"/>
                <a:sym typeface="Exo 2"/>
              </a:rPr>
              <a:t>Incremental</a:t>
            </a:r>
            <a:endParaRPr b="1" sz="1000">
              <a:solidFill>
                <a:srgbClr val="FFFFFF"/>
              </a:solidFill>
              <a:latin typeface="Exo 2"/>
              <a:ea typeface="Exo 2"/>
              <a:cs typeface="Exo 2"/>
              <a:sym typeface="Exo 2"/>
            </a:endParaRPr>
          </a:p>
        </p:txBody>
      </p:sp>
      <p:sp>
        <p:nvSpPr>
          <p:cNvPr id="417" name="Google Shape;417;p49"/>
          <p:cNvSpPr txBox="1"/>
          <p:nvPr/>
        </p:nvSpPr>
        <p:spPr>
          <a:xfrm>
            <a:off x="7145650" y="3246275"/>
            <a:ext cx="9072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Visible</a:t>
            </a:r>
            <a:endParaRPr b="1" sz="1200">
              <a:solidFill>
                <a:srgbClr val="FFFFFF"/>
              </a:solidFill>
              <a:latin typeface="Exo 2"/>
              <a:ea typeface="Exo 2"/>
              <a:cs typeface="Exo 2"/>
              <a:sym typeface="Exo 2"/>
            </a:endParaRPr>
          </a:p>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Progress</a:t>
            </a:r>
            <a:endParaRPr b="1" sz="1200">
              <a:solidFill>
                <a:srgbClr val="FFFFFF"/>
              </a:solidFill>
              <a:latin typeface="Exo 2"/>
              <a:ea typeface="Exo 2"/>
              <a:cs typeface="Exo 2"/>
              <a:sym typeface="Exo 2"/>
            </a:endParaRPr>
          </a:p>
        </p:txBody>
      </p:sp>
      <p:sp>
        <p:nvSpPr>
          <p:cNvPr id="418" name="Google Shape;418;p49"/>
          <p:cNvSpPr txBox="1"/>
          <p:nvPr/>
        </p:nvSpPr>
        <p:spPr>
          <a:xfrm>
            <a:off x="3909475" y="3943375"/>
            <a:ext cx="1408200" cy="94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Working in sprints and repeating cycles encourages learning from mistakes</a:t>
            </a:r>
            <a:endParaRPr sz="1200">
              <a:solidFill>
                <a:srgbClr val="434343"/>
              </a:solidFill>
              <a:latin typeface="Roboto Condensed Light"/>
              <a:ea typeface="Roboto Condensed Light"/>
              <a:cs typeface="Roboto Condensed Light"/>
              <a:sym typeface="Roboto Condensed Light"/>
            </a:endParaRPr>
          </a:p>
        </p:txBody>
      </p:sp>
      <p:sp>
        <p:nvSpPr>
          <p:cNvPr id="419" name="Google Shape;419;p49"/>
          <p:cNvSpPr txBox="1"/>
          <p:nvPr/>
        </p:nvSpPr>
        <p:spPr>
          <a:xfrm>
            <a:off x="6823925" y="3943375"/>
            <a:ext cx="1557600" cy="105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Progress is shown at each step of development, making customers happy and comfortable</a:t>
            </a:r>
            <a:endParaRPr sz="1200">
              <a:solidFill>
                <a:srgbClr val="434343"/>
              </a:solidFill>
              <a:latin typeface="Roboto Condensed Light"/>
              <a:ea typeface="Roboto Condensed Light"/>
              <a:cs typeface="Roboto Condensed Light"/>
              <a:sym typeface="Roboto Condensed Light"/>
            </a:endParaRPr>
          </a:p>
        </p:txBody>
      </p:sp>
      <p:sp>
        <p:nvSpPr>
          <p:cNvPr id="420" name="Google Shape;420;p49"/>
          <p:cNvSpPr txBox="1"/>
          <p:nvPr/>
        </p:nvSpPr>
        <p:spPr>
          <a:xfrm>
            <a:off x="5415725" y="1030371"/>
            <a:ext cx="1408200" cy="79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Everyone helps to remove bottlenecks, asks for help, and works as a team</a:t>
            </a:r>
            <a:endParaRPr sz="1200">
              <a:solidFill>
                <a:srgbClr val="434343"/>
              </a:solidFill>
              <a:latin typeface="Roboto Condensed Light"/>
              <a:ea typeface="Roboto Condensed Light"/>
              <a:cs typeface="Roboto Condensed Light"/>
              <a:sym typeface="Roboto Condensed Light"/>
            </a:endParaRPr>
          </a:p>
        </p:txBody>
      </p:sp>
      <p:sp>
        <p:nvSpPr>
          <p:cNvPr id="421" name="Google Shape;421;p49"/>
          <p:cNvSpPr txBox="1"/>
          <p:nvPr/>
        </p:nvSpPr>
        <p:spPr>
          <a:xfrm>
            <a:off x="2396375" y="1068875"/>
            <a:ext cx="1404000" cy="86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Check in with the customer often to reassess goals</a:t>
            </a:r>
            <a:endParaRPr sz="1200">
              <a:solidFill>
                <a:srgbClr val="434343"/>
              </a:solidFill>
              <a:latin typeface="Roboto Condensed Light"/>
              <a:ea typeface="Roboto Condensed Light"/>
              <a:cs typeface="Roboto Condensed Light"/>
              <a:sym typeface="Roboto Condensed Light"/>
            </a:endParaRPr>
          </a:p>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 more value</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ph type="ctrTitle"/>
          </p:nvPr>
        </p:nvSpPr>
        <p:spPr>
          <a:xfrm>
            <a:off x="1898400" y="192726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Scrum Trial Runs</a:t>
            </a:r>
            <a:endParaRPr/>
          </a:p>
        </p:txBody>
      </p:sp>
      <p:sp>
        <p:nvSpPr>
          <p:cNvPr id="427" name="Google Shape;427;p50"/>
          <p:cNvSpPr txBox="1"/>
          <p:nvPr>
            <p:ph idx="1" type="subTitle"/>
          </p:nvPr>
        </p:nvSpPr>
        <p:spPr>
          <a:xfrm>
            <a:off x="2209250" y="221302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Consider testing out scrum on a project. Kanban boards are a low cost way to start trying agile methodologies.</a:t>
            </a:r>
            <a:endParaRPr/>
          </a:p>
        </p:txBody>
      </p:sp>
      <p:sp>
        <p:nvSpPr>
          <p:cNvPr id="428" name="Google Shape;428;p50"/>
          <p:cNvSpPr txBox="1"/>
          <p:nvPr>
            <p:ph idx="2" type="ctrTitle"/>
          </p:nvPr>
        </p:nvSpPr>
        <p:spPr>
          <a:xfrm>
            <a:off x="4572000" y="1942376"/>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Scrum Training</a:t>
            </a:r>
            <a:endParaRPr/>
          </a:p>
        </p:txBody>
      </p:sp>
      <p:sp>
        <p:nvSpPr>
          <p:cNvPr id="429" name="Google Shape;429;p50"/>
          <p:cNvSpPr txBox="1"/>
          <p:nvPr>
            <p:ph idx="3" type="subTitle"/>
          </p:nvPr>
        </p:nvSpPr>
        <p:spPr>
          <a:xfrm>
            <a:off x="4799700" y="2213037"/>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Offering scrum </a:t>
            </a:r>
            <a:r>
              <a:rPr lang="en"/>
              <a:t>training</a:t>
            </a:r>
            <a:r>
              <a:rPr lang="en"/>
              <a:t> to employees will provide project </a:t>
            </a:r>
            <a:r>
              <a:rPr lang="en"/>
              <a:t>management</a:t>
            </a:r>
            <a:r>
              <a:rPr lang="en"/>
              <a:t> value even if they do not work on a scrum team. These principles can be applied anywhere.</a:t>
            </a:r>
            <a:endParaRPr/>
          </a:p>
        </p:txBody>
      </p:sp>
      <p:sp>
        <p:nvSpPr>
          <p:cNvPr id="430" name="Google Shape;430;p5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1"/>
          <p:cNvSpPr txBox="1"/>
          <p:nvPr>
            <p:ph type="ctrTitle"/>
          </p:nvPr>
        </p:nvSpPr>
        <p:spPr>
          <a:xfrm flipH="1">
            <a:off x="1698072" y="113102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Questions</a:t>
            </a:r>
            <a:endParaRPr/>
          </a:p>
        </p:txBody>
      </p:sp>
      <p:cxnSp>
        <p:nvCxnSpPr>
          <p:cNvPr id="436" name="Google Shape;436;p51"/>
          <p:cNvCxnSpPr/>
          <p:nvPr/>
        </p:nvCxnSpPr>
        <p:spPr>
          <a:xfrm>
            <a:off x="7015900" y="-35700"/>
            <a:ext cx="0" cy="23826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1000"/>
                                        <p:tgtEl>
                                          <p:spTgt spid="4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idx="1" type="body"/>
          </p:nvPr>
        </p:nvSpPr>
        <p:spPr>
          <a:xfrm>
            <a:off x="456600" y="455050"/>
            <a:ext cx="5390400" cy="16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Exo 2"/>
                <a:ea typeface="Exo 2"/>
                <a:cs typeface="Exo 2"/>
                <a:sym typeface="Exo 2"/>
              </a:rPr>
              <a:t>Sources</a:t>
            </a:r>
            <a:endParaRPr b="1">
              <a:latin typeface="Exo 2"/>
              <a:ea typeface="Exo 2"/>
              <a:cs typeface="Exo 2"/>
              <a:sym typeface="Exo 2"/>
            </a:endParaRPr>
          </a:p>
          <a:p>
            <a:pPr indent="0" lvl="0" marL="0" rtl="0" algn="l">
              <a:spcBef>
                <a:spcPts val="1200"/>
              </a:spcBef>
              <a:spcAft>
                <a:spcPts val="0"/>
              </a:spcAft>
              <a:buNone/>
            </a:pPr>
            <a:r>
              <a:rPr b="1" lang="en" sz="1200">
                <a:latin typeface="Roboto Condensed"/>
                <a:ea typeface="Roboto Condensed"/>
                <a:cs typeface="Roboto Condensed"/>
                <a:sym typeface="Roboto Condensed"/>
              </a:rPr>
              <a:t>1 - </a:t>
            </a:r>
            <a:r>
              <a:rPr lang="en" sz="1200"/>
              <a:t>1“Agile Project Management,” Project Management Institute, 2014, http://learning.pmi.org/course-detail.php?id= 2563</a:t>
            </a:r>
            <a:endParaRPr b="1">
              <a:latin typeface="Exo 2"/>
              <a:ea typeface="Exo 2"/>
              <a:cs typeface="Exo 2"/>
              <a:sym typeface="Exo 2"/>
            </a:endParaRPr>
          </a:p>
          <a:p>
            <a:pPr indent="0" lvl="0" marL="0" marR="0" rtl="0" algn="l">
              <a:lnSpc>
                <a:spcPct val="115000"/>
              </a:lnSpc>
              <a:spcBef>
                <a:spcPts val="1200"/>
              </a:spcBef>
              <a:spcAft>
                <a:spcPts val="1200"/>
              </a:spcAft>
              <a:buNone/>
            </a:pPr>
            <a:r>
              <a:rPr b="1" lang="en" sz="1200">
                <a:latin typeface="Roboto Condensed"/>
                <a:ea typeface="Roboto Condensed"/>
                <a:cs typeface="Roboto Condensed"/>
                <a:sym typeface="Roboto Condensed"/>
              </a:rPr>
              <a:t>2 - </a:t>
            </a:r>
            <a:r>
              <a:rPr lang="en" sz="1200"/>
              <a:t>Cobb, Charles G. The Project Manager's Guide to Mastering Agile: Principles and Practices for an Adaptive Approach, Wiley, Hoboken, NJ, 2023.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p:nvPr/>
        </p:nvSpPr>
        <p:spPr>
          <a:xfrm>
            <a:off x="445550" y="2285950"/>
            <a:ext cx="2102100" cy="12051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1"/>
          <p:cNvSpPr/>
          <p:nvPr/>
        </p:nvSpPr>
        <p:spPr>
          <a:xfrm>
            <a:off x="390225" y="1268800"/>
            <a:ext cx="2157600" cy="12051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1"/>
          <p:cNvSpPr/>
          <p:nvPr/>
        </p:nvSpPr>
        <p:spPr>
          <a:xfrm>
            <a:off x="358150" y="217000"/>
            <a:ext cx="2189400" cy="12051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1"/>
          <p:cNvSpPr/>
          <p:nvPr/>
        </p:nvSpPr>
        <p:spPr>
          <a:xfrm>
            <a:off x="445550" y="3485100"/>
            <a:ext cx="2040300" cy="12051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63" name="Google Shape;163;p31">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64" name="Google Shape;164;p31"/>
          <p:cNvSpPr txBox="1"/>
          <p:nvPr>
            <p:ph idx="2" type="ctrTitle"/>
          </p:nvPr>
        </p:nvSpPr>
        <p:spPr>
          <a:xfrm>
            <a:off x="390146" y="28460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Scrum-Agile Teams</a:t>
            </a:r>
            <a:endParaRPr/>
          </a:p>
        </p:txBody>
      </p:sp>
      <p:sp>
        <p:nvSpPr>
          <p:cNvPr id="165" name="Google Shape;165;p31"/>
          <p:cNvSpPr txBox="1"/>
          <p:nvPr>
            <p:ph idx="1" type="subTitle"/>
          </p:nvPr>
        </p:nvSpPr>
        <p:spPr>
          <a:xfrm>
            <a:off x="690296" y="69641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Roles and Responsibilities</a:t>
            </a:r>
            <a:endParaRPr/>
          </a:p>
        </p:txBody>
      </p:sp>
      <p:sp>
        <p:nvSpPr>
          <p:cNvPr id="166" name="Google Shape;166;p31">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67" name="Google Shape;167;p31">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68" name="Google Shape;168;p31">
            <a:hlinkClick action="ppaction://hlinksldjump" r:id="rId6"/>
          </p:cNvPr>
          <p:cNvSpPr txBox="1"/>
          <p:nvPr>
            <p:ph idx="6" type="title"/>
          </p:nvPr>
        </p:nvSpPr>
        <p:spPr>
          <a:xfrm>
            <a:off x="2153858" y="3485110"/>
            <a:ext cx="10722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69" name="Google Shape;169;p31"/>
          <p:cNvSpPr txBox="1"/>
          <p:nvPr>
            <p:ph idx="9" type="ctrTitle"/>
          </p:nvPr>
        </p:nvSpPr>
        <p:spPr>
          <a:xfrm>
            <a:off x="390221" y="1256092"/>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SDLC Phases</a:t>
            </a:r>
            <a:endParaRPr/>
          </a:p>
        </p:txBody>
      </p:sp>
      <p:sp>
        <p:nvSpPr>
          <p:cNvPr id="170" name="Google Shape;170;p31"/>
          <p:cNvSpPr txBox="1"/>
          <p:nvPr>
            <p:ph idx="13" type="subTitle"/>
          </p:nvPr>
        </p:nvSpPr>
        <p:spPr>
          <a:xfrm>
            <a:off x="690371" y="166789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SDLC works in</a:t>
            </a:r>
            <a:endParaRPr/>
          </a:p>
          <a:p>
            <a:pPr indent="0" lvl="0" marL="0" rtl="0" algn="r">
              <a:spcBef>
                <a:spcPts val="0"/>
              </a:spcBef>
              <a:spcAft>
                <a:spcPts val="0"/>
              </a:spcAft>
              <a:buNone/>
            </a:pPr>
            <a:r>
              <a:rPr lang="en"/>
              <a:t>agile environments</a:t>
            </a:r>
            <a:endParaRPr/>
          </a:p>
        </p:txBody>
      </p:sp>
      <p:sp>
        <p:nvSpPr>
          <p:cNvPr id="171" name="Google Shape;171;p31"/>
          <p:cNvSpPr txBox="1"/>
          <p:nvPr>
            <p:ph idx="14" type="ctrTitle"/>
          </p:nvPr>
        </p:nvSpPr>
        <p:spPr>
          <a:xfrm>
            <a:off x="358146" y="2393699"/>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Makes</a:t>
            </a:r>
            <a:endParaRPr/>
          </a:p>
          <a:p>
            <a:pPr indent="0" lvl="0" marL="0" rtl="0" algn="r">
              <a:spcBef>
                <a:spcPts val="0"/>
              </a:spcBef>
              <a:spcAft>
                <a:spcPts val="0"/>
              </a:spcAft>
              <a:buNone/>
            </a:pPr>
            <a:r>
              <a:rPr lang="en"/>
              <a:t>Agile Different</a:t>
            </a:r>
            <a:endParaRPr/>
          </a:p>
        </p:txBody>
      </p:sp>
      <p:sp>
        <p:nvSpPr>
          <p:cNvPr id="172" name="Google Shape;172;p31"/>
          <p:cNvSpPr txBox="1"/>
          <p:nvPr>
            <p:ph idx="15" type="subTitle"/>
          </p:nvPr>
        </p:nvSpPr>
        <p:spPr>
          <a:xfrm>
            <a:off x="658296" y="2805503"/>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Development with</a:t>
            </a:r>
            <a:endParaRPr/>
          </a:p>
          <a:p>
            <a:pPr indent="0" lvl="0" marL="0" rtl="0" algn="r">
              <a:spcBef>
                <a:spcPts val="0"/>
              </a:spcBef>
              <a:spcAft>
                <a:spcPts val="0"/>
              </a:spcAft>
              <a:buNone/>
            </a:pPr>
            <a:r>
              <a:rPr lang="en"/>
              <a:t>Agile vs Waterfall</a:t>
            </a:r>
            <a:endParaRPr/>
          </a:p>
        </p:txBody>
      </p:sp>
      <p:sp>
        <p:nvSpPr>
          <p:cNvPr id="173" name="Google Shape;173;p31"/>
          <p:cNvSpPr txBox="1"/>
          <p:nvPr>
            <p:ph idx="16" type="ctrTitle"/>
          </p:nvPr>
        </p:nvSpPr>
        <p:spPr>
          <a:xfrm>
            <a:off x="144158" y="3485105"/>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Choosing an Approach</a:t>
            </a:r>
            <a:endParaRPr/>
          </a:p>
        </p:txBody>
      </p:sp>
      <p:sp>
        <p:nvSpPr>
          <p:cNvPr id="174" name="Google Shape;174;p31"/>
          <p:cNvSpPr txBox="1"/>
          <p:nvPr>
            <p:ph idx="17" type="subTitle"/>
          </p:nvPr>
        </p:nvSpPr>
        <p:spPr>
          <a:xfrm>
            <a:off x="508158" y="394308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to consider when choosing between agile and waterfall</a:t>
            </a:r>
            <a:endParaRPr/>
          </a:p>
        </p:txBody>
      </p:sp>
      <p:sp>
        <p:nvSpPr>
          <p:cNvPr id="175" name="Google Shape;175;p31"/>
          <p:cNvSpPr txBox="1"/>
          <p:nvPr>
            <p:ph idx="18" type="ctrTitle"/>
          </p:nvPr>
        </p:nvSpPr>
        <p:spPr>
          <a:xfrm>
            <a:off x="5931158" y="28718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Summary</a:t>
            </a:r>
            <a:endParaRPr sz="1700"/>
          </a:p>
        </p:txBody>
      </p:sp>
      <p:sp>
        <p:nvSpPr>
          <p:cNvPr id="176" name="Google Shape;176;p31"/>
          <p:cNvSpPr txBox="1"/>
          <p:nvPr>
            <p:ph idx="20" type="ctrTitle"/>
          </p:nvPr>
        </p:nvSpPr>
        <p:spPr>
          <a:xfrm>
            <a:off x="5931158" y="37987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Questions</a:t>
            </a:r>
            <a:endParaRPr sz="1700"/>
          </a:p>
        </p:txBody>
      </p:sp>
      <p:cxnSp>
        <p:nvCxnSpPr>
          <p:cNvPr id="177" name="Google Shape;177;p31"/>
          <p:cNvCxnSpPr/>
          <p:nvPr/>
        </p:nvCxnSpPr>
        <p:spPr>
          <a:xfrm>
            <a:off x="3297225" y="0"/>
            <a:ext cx="0" cy="4002300"/>
          </a:xfrm>
          <a:prstGeom prst="straightConnector1">
            <a:avLst/>
          </a:prstGeom>
          <a:noFill/>
          <a:ln cap="flat" cmpd="sng" w="9525">
            <a:solidFill>
              <a:srgbClr val="595959"/>
            </a:solidFill>
            <a:prstDash val="solid"/>
            <a:round/>
            <a:headEnd len="med" w="med" type="none"/>
            <a:tailEnd len="med" w="med" type="none"/>
          </a:ln>
        </p:spPr>
      </p:cxnSp>
      <p:cxnSp>
        <p:nvCxnSpPr>
          <p:cNvPr id="178" name="Google Shape;178;p31"/>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
        <p:nvSpPr>
          <p:cNvPr id="179" name="Google Shape;179;p31"/>
          <p:cNvSpPr txBox="1"/>
          <p:nvPr>
            <p:ph idx="18" type="ctrTitle"/>
          </p:nvPr>
        </p:nvSpPr>
        <p:spPr>
          <a:xfrm>
            <a:off x="5931158" y="33309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Next Steps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Scrum-Agile Teams</a:t>
            </a:r>
            <a:endParaRPr/>
          </a:p>
        </p:txBody>
      </p:sp>
      <p:sp>
        <p:nvSpPr>
          <p:cNvPr id="185" name="Google Shape;185;p32"/>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86" name="Google Shape;186;p32"/>
          <p:cNvSpPr txBox="1"/>
          <p:nvPr>
            <p:ph idx="1" type="subTitle"/>
          </p:nvPr>
        </p:nvSpPr>
        <p:spPr>
          <a:xfrm>
            <a:off x="1147575" y="4028950"/>
            <a:ext cx="45195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major roles and responsibilities?</a:t>
            </a:r>
            <a:endParaRPr/>
          </a:p>
        </p:txBody>
      </p:sp>
      <p:cxnSp>
        <p:nvCxnSpPr>
          <p:cNvPr id="187" name="Google Shape;187;p32"/>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Agile environments use a variety of roles that all</a:t>
            </a:r>
            <a:endParaRPr/>
          </a:p>
          <a:p>
            <a:pPr indent="0" lvl="0" marL="0" rtl="0" algn="ctr">
              <a:spcBef>
                <a:spcPts val="0"/>
              </a:spcBef>
              <a:spcAft>
                <a:spcPts val="0"/>
              </a:spcAft>
              <a:buNone/>
            </a:pPr>
            <a:r>
              <a:rPr lang="en"/>
              <a:t> serve a unique purpose in development and are crucial to the success of the project.</a:t>
            </a:r>
            <a:endParaRPr/>
          </a:p>
        </p:txBody>
      </p:sp>
      <p:sp>
        <p:nvSpPr>
          <p:cNvPr id="193" name="Google Shape;193;p33"/>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Roles in Agile</a:t>
            </a:r>
            <a:endParaRPr/>
          </a:p>
        </p:txBody>
      </p:sp>
      <p:cxnSp>
        <p:nvCxnSpPr>
          <p:cNvPr id="194" name="Google Shape;194;p33"/>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195" name="Google Shape;195;p33"/>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Scrum Team</a:t>
            </a:r>
            <a:endParaRPr/>
          </a:p>
        </p:txBody>
      </p:sp>
      <p:sp>
        <p:nvSpPr>
          <p:cNvPr id="201" name="Google Shape;201;p34"/>
          <p:cNvSpPr/>
          <p:nvPr/>
        </p:nvSpPr>
        <p:spPr>
          <a:xfrm>
            <a:off x="492475" y="1421575"/>
            <a:ext cx="1545600" cy="2870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txBox="1"/>
          <p:nvPr/>
        </p:nvSpPr>
        <p:spPr>
          <a:xfrm>
            <a:off x="486281" y="1228150"/>
            <a:ext cx="1488000" cy="66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Product Owner</a:t>
            </a:r>
            <a:endParaRPr b="1">
              <a:solidFill>
                <a:srgbClr val="FFFFFF"/>
              </a:solidFill>
              <a:latin typeface="Exo 2"/>
              <a:ea typeface="Exo 2"/>
              <a:cs typeface="Exo 2"/>
              <a:sym typeface="Exo 2"/>
            </a:endParaRPr>
          </a:p>
        </p:txBody>
      </p:sp>
      <p:sp>
        <p:nvSpPr>
          <p:cNvPr id="203" name="Google Shape;203;p34"/>
          <p:cNvSpPr txBox="1"/>
          <p:nvPr/>
        </p:nvSpPr>
        <p:spPr>
          <a:xfrm>
            <a:off x="492475" y="1805125"/>
            <a:ext cx="1545600" cy="2252400"/>
          </a:xfrm>
          <a:prstGeom prst="rect">
            <a:avLst/>
          </a:prstGeom>
          <a:noFill/>
          <a:ln>
            <a:noFill/>
          </a:ln>
        </p:spPr>
        <p:txBody>
          <a:bodyPr anchorCtr="0" anchor="t" bIns="91425" lIns="91425" spcFirstLastPara="1" rIns="0" wrap="square" tIns="91425">
            <a:noAutofit/>
          </a:bodyPr>
          <a:lstStyle/>
          <a:p>
            <a:pPr indent="-190500" lvl="0" marL="228600" marR="0" rtl="0" algn="l">
              <a:lnSpc>
                <a:spcPct val="100000"/>
              </a:lnSpc>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Develop and communicate product goal</a:t>
            </a:r>
            <a:endParaRPr sz="1200">
              <a:solidFill>
                <a:srgbClr val="FFFFFF"/>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marR="0" rtl="0" algn="l">
              <a:lnSpc>
                <a:spcPct val="100000"/>
              </a:lnSpc>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Give direction and priority to work</a:t>
            </a:r>
            <a:endParaRPr sz="1200">
              <a:solidFill>
                <a:srgbClr val="FFFFFF"/>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marR="0" rtl="0" algn="l">
              <a:lnSpc>
                <a:spcPct val="100000"/>
              </a:lnSpc>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Maximize value of product and development</a:t>
            </a:r>
            <a:endParaRPr sz="1200">
              <a:solidFill>
                <a:srgbClr val="FFFFFF"/>
              </a:solidFill>
              <a:latin typeface="Roboto Condensed Light"/>
              <a:ea typeface="Roboto Condensed Light"/>
              <a:cs typeface="Roboto Condensed Light"/>
              <a:sym typeface="Roboto Condensed Light"/>
            </a:endParaRPr>
          </a:p>
        </p:txBody>
      </p:sp>
      <p:sp>
        <p:nvSpPr>
          <p:cNvPr id="204" name="Google Shape;204;p34"/>
          <p:cNvSpPr/>
          <p:nvPr/>
        </p:nvSpPr>
        <p:spPr>
          <a:xfrm>
            <a:off x="7030050" y="1501225"/>
            <a:ext cx="1545600" cy="27909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txBox="1"/>
          <p:nvPr/>
        </p:nvSpPr>
        <p:spPr>
          <a:xfrm>
            <a:off x="7058843" y="1228159"/>
            <a:ext cx="1488000" cy="66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Testers</a:t>
            </a:r>
            <a:endParaRPr b="1">
              <a:solidFill>
                <a:srgbClr val="FFFFFF"/>
              </a:solidFill>
              <a:latin typeface="Exo 2"/>
              <a:ea typeface="Exo 2"/>
              <a:cs typeface="Exo 2"/>
              <a:sym typeface="Exo 2"/>
            </a:endParaRPr>
          </a:p>
        </p:txBody>
      </p:sp>
      <p:sp>
        <p:nvSpPr>
          <p:cNvPr id="206" name="Google Shape;206;p34"/>
          <p:cNvSpPr txBox="1"/>
          <p:nvPr/>
        </p:nvSpPr>
        <p:spPr>
          <a:xfrm>
            <a:off x="7030050" y="1895975"/>
            <a:ext cx="1545600" cy="2356200"/>
          </a:xfrm>
          <a:prstGeom prst="rect">
            <a:avLst/>
          </a:prstGeom>
          <a:noFill/>
          <a:ln>
            <a:noFill/>
          </a:ln>
        </p:spPr>
        <p:txBody>
          <a:bodyPr anchorCtr="0" anchor="t" bIns="91425" lIns="91425" spcFirstLastPara="1" rIns="91425" wrap="square" tIns="91425">
            <a:noAutofit/>
          </a:bodyPr>
          <a:lstStyle/>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Define acceptance criteria and test cases</a:t>
            </a:r>
            <a:endParaRPr sz="12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Clarify ambiguity within user stories and code</a:t>
            </a:r>
            <a:endParaRPr sz="12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Resolve issues and defects with team</a:t>
            </a:r>
            <a:endParaRPr sz="1200">
              <a:solidFill>
                <a:srgbClr val="FFFFFF"/>
              </a:solidFill>
              <a:latin typeface="Roboto Condensed Light"/>
              <a:ea typeface="Roboto Condensed Light"/>
              <a:cs typeface="Roboto Condensed Light"/>
              <a:sym typeface="Roboto Condensed Light"/>
            </a:endParaRPr>
          </a:p>
        </p:txBody>
      </p:sp>
      <p:sp>
        <p:nvSpPr>
          <p:cNvPr id="207" name="Google Shape;207;p34"/>
          <p:cNvSpPr/>
          <p:nvPr/>
        </p:nvSpPr>
        <p:spPr>
          <a:xfrm>
            <a:off x="2653390" y="1461400"/>
            <a:ext cx="1545600" cy="27909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txBox="1"/>
          <p:nvPr/>
        </p:nvSpPr>
        <p:spPr>
          <a:xfrm>
            <a:off x="2710866" y="1265771"/>
            <a:ext cx="1488000" cy="66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Scrum Master</a:t>
            </a:r>
            <a:endParaRPr b="1">
              <a:solidFill>
                <a:srgbClr val="FFFFFF"/>
              </a:solidFill>
              <a:latin typeface="Exo 2"/>
              <a:ea typeface="Exo 2"/>
              <a:cs typeface="Exo 2"/>
              <a:sym typeface="Exo 2"/>
            </a:endParaRPr>
          </a:p>
        </p:txBody>
      </p:sp>
      <p:sp>
        <p:nvSpPr>
          <p:cNvPr id="209" name="Google Shape;209;p34"/>
          <p:cNvSpPr txBox="1"/>
          <p:nvPr/>
        </p:nvSpPr>
        <p:spPr>
          <a:xfrm>
            <a:off x="2653400" y="1844775"/>
            <a:ext cx="1545600" cy="2356200"/>
          </a:xfrm>
          <a:prstGeom prst="rect">
            <a:avLst/>
          </a:prstGeom>
          <a:noFill/>
          <a:ln>
            <a:noFill/>
          </a:ln>
        </p:spPr>
        <p:txBody>
          <a:bodyPr anchorCtr="0" anchor="t" bIns="91425" lIns="91425" spcFirstLastPara="1" rIns="91425" wrap="square" tIns="91425">
            <a:noAutofit/>
          </a:bodyPr>
          <a:lstStyle/>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Manage product backlog</a:t>
            </a:r>
            <a:endParaRPr sz="12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Remove challenges for developers</a:t>
            </a:r>
            <a:endParaRPr sz="12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Facilitate scrum events</a:t>
            </a:r>
            <a:endParaRPr sz="1200">
              <a:solidFill>
                <a:srgbClr val="FFFFFF"/>
              </a:solidFill>
              <a:latin typeface="Roboto Condensed Light"/>
              <a:ea typeface="Roboto Condensed Light"/>
              <a:cs typeface="Roboto Condensed Light"/>
              <a:sym typeface="Roboto Condensed Light"/>
            </a:endParaRPr>
          </a:p>
        </p:txBody>
      </p:sp>
      <p:sp>
        <p:nvSpPr>
          <p:cNvPr id="210" name="Google Shape;210;p34"/>
          <p:cNvSpPr/>
          <p:nvPr/>
        </p:nvSpPr>
        <p:spPr>
          <a:xfrm>
            <a:off x="4820531" y="1461400"/>
            <a:ext cx="1545600" cy="27909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nvSpPr>
        <p:spPr>
          <a:xfrm>
            <a:off x="4814334" y="1228142"/>
            <a:ext cx="1488000" cy="66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Developers</a:t>
            </a:r>
            <a:endParaRPr b="1">
              <a:solidFill>
                <a:srgbClr val="FFFFFF"/>
              </a:solidFill>
              <a:latin typeface="Exo 2"/>
              <a:ea typeface="Exo 2"/>
              <a:cs typeface="Exo 2"/>
              <a:sym typeface="Exo 2"/>
            </a:endParaRPr>
          </a:p>
        </p:txBody>
      </p:sp>
      <p:sp>
        <p:nvSpPr>
          <p:cNvPr id="212" name="Google Shape;212;p34"/>
          <p:cNvSpPr txBox="1"/>
          <p:nvPr/>
        </p:nvSpPr>
        <p:spPr>
          <a:xfrm>
            <a:off x="4820525" y="1844775"/>
            <a:ext cx="1545600" cy="2356200"/>
          </a:xfrm>
          <a:prstGeom prst="rect">
            <a:avLst/>
          </a:prstGeom>
          <a:noFill/>
          <a:ln>
            <a:noFill/>
          </a:ln>
        </p:spPr>
        <p:txBody>
          <a:bodyPr anchorCtr="0" anchor="t" bIns="91425" lIns="91425" spcFirstLastPara="1" rIns="91425" wrap="square" tIns="91425">
            <a:noAutofit/>
          </a:bodyPr>
          <a:lstStyle/>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Design and develop code</a:t>
            </a:r>
            <a:endParaRPr sz="12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Participate in peer reviews</a:t>
            </a:r>
            <a:endParaRPr sz="1200">
              <a:solidFill>
                <a:srgbClr val="FFFFFF"/>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190500" lvl="0" marL="228600" rtl="0" algn="l">
              <a:spcBef>
                <a:spcPts val="0"/>
              </a:spcBef>
              <a:spcAft>
                <a:spcPts val="0"/>
              </a:spcAft>
              <a:buClr>
                <a:srgbClr val="FFFFFF"/>
              </a:buClr>
              <a:buSzPts val="1200"/>
              <a:buFont typeface="Roboto Condensed Light"/>
              <a:buChar char="●"/>
            </a:pPr>
            <a:r>
              <a:rPr lang="en" sz="1200">
                <a:solidFill>
                  <a:srgbClr val="FFFFFF"/>
                </a:solidFill>
                <a:latin typeface="Roboto Condensed Light"/>
                <a:ea typeface="Roboto Condensed Light"/>
                <a:cs typeface="Roboto Condensed Light"/>
                <a:sym typeface="Roboto Condensed Light"/>
              </a:rPr>
              <a:t>Manage deliverable iterations with team</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Owner</a:t>
            </a:r>
            <a:endParaRPr/>
          </a:p>
        </p:txBody>
      </p:sp>
      <p:sp>
        <p:nvSpPr>
          <p:cNvPr id="218" name="Google Shape;218;p35"/>
          <p:cNvSpPr txBox="1"/>
          <p:nvPr>
            <p:ph idx="2" type="ctrTitle"/>
          </p:nvPr>
        </p:nvSpPr>
        <p:spPr>
          <a:xfrm>
            <a:off x="1608010" y="2390217"/>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Goal</a:t>
            </a:r>
            <a:endParaRPr/>
          </a:p>
        </p:txBody>
      </p:sp>
      <p:sp>
        <p:nvSpPr>
          <p:cNvPr id="219" name="Google Shape;219;p35"/>
          <p:cNvSpPr txBox="1"/>
          <p:nvPr>
            <p:ph idx="1" type="subTitle"/>
          </p:nvPr>
        </p:nvSpPr>
        <p:spPr>
          <a:xfrm>
            <a:off x="1608000" y="2684485"/>
            <a:ext cx="1708200" cy="21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owner communicates with the client most often, so they know what is desired from the team. It is their responsibility to accurately set goals so that the customer is happy.</a:t>
            </a:r>
            <a:endParaRPr/>
          </a:p>
        </p:txBody>
      </p:sp>
      <p:sp>
        <p:nvSpPr>
          <p:cNvPr id="220" name="Google Shape;220;p35"/>
          <p:cNvSpPr txBox="1"/>
          <p:nvPr>
            <p:ph idx="3" type="ctrTitle"/>
          </p:nvPr>
        </p:nvSpPr>
        <p:spPr>
          <a:xfrm>
            <a:off x="3661585" y="239022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Maximize Value</a:t>
            </a:r>
            <a:endParaRPr/>
          </a:p>
        </p:txBody>
      </p:sp>
      <p:sp>
        <p:nvSpPr>
          <p:cNvPr id="221" name="Google Shape;221;p35"/>
          <p:cNvSpPr txBox="1"/>
          <p:nvPr>
            <p:ph idx="4" type="subTitle"/>
          </p:nvPr>
        </p:nvSpPr>
        <p:spPr>
          <a:xfrm>
            <a:off x="3704029" y="2684499"/>
            <a:ext cx="1708200" cy="21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Nobody knows the client better than the product owner. They will know what is valuable to the customer and guide the team to work on what is most valuable as the client’s needs change.</a:t>
            </a:r>
            <a:endParaRPr/>
          </a:p>
        </p:txBody>
      </p:sp>
      <p:sp>
        <p:nvSpPr>
          <p:cNvPr id="222" name="Google Shape;222;p35"/>
          <p:cNvSpPr txBox="1"/>
          <p:nvPr>
            <p:ph idx="5" type="ctrTitle"/>
          </p:nvPr>
        </p:nvSpPr>
        <p:spPr>
          <a:xfrm>
            <a:off x="5800047" y="2390217"/>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Direction + Priority</a:t>
            </a:r>
            <a:endParaRPr/>
          </a:p>
        </p:txBody>
      </p:sp>
      <p:sp>
        <p:nvSpPr>
          <p:cNvPr id="223" name="Google Shape;223;p35"/>
          <p:cNvSpPr txBox="1"/>
          <p:nvPr>
            <p:ph idx="6" type="subTitle"/>
          </p:nvPr>
        </p:nvSpPr>
        <p:spPr>
          <a:xfrm>
            <a:off x="5839200" y="2684475"/>
            <a:ext cx="1753800" cy="213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With their knowledge of the customer’s needs in mind, the product owner will use the goals they have set to steer your team in the right direction. They should always know the next thing to do, and it is up to the team to figure out how to do it.</a:t>
            </a:r>
            <a:endParaRPr/>
          </a:p>
        </p:txBody>
      </p:sp>
      <p:sp>
        <p:nvSpPr>
          <p:cNvPr id="224" name="Google Shape;224;p35"/>
          <p:cNvSpPr txBox="1"/>
          <p:nvPr/>
        </p:nvSpPr>
        <p:spPr>
          <a:xfrm>
            <a:off x="1550850" y="1047450"/>
            <a:ext cx="60423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product owner is the outward facing representative of the product that your team is developing. They are responsible for communications between your team and your clients, and will make sure that goals are set </a:t>
            </a:r>
            <a:r>
              <a:rPr lang="en">
                <a:latin typeface="Roboto Condensed Light"/>
                <a:ea typeface="Roboto Condensed Light"/>
                <a:cs typeface="Roboto Condensed Light"/>
                <a:sym typeface="Roboto Condensed Light"/>
              </a:rPr>
              <a:t>correctly</a:t>
            </a:r>
            <a:r>
              <a:rPr lang="en">
                <a:latin typeface="Roboto Condensed Light"/>
                <a:ea typeface="Roboto Condensed Light"/>
                <a:cs typeface="Roboto Condensed Light"/>
                <a:sym typeface="Roboto Condensed Light"/>
              </a:rPr>
              <a:t> so they can be met with the purpose of maximizing the project’s value to the customer.</a:t>
            </a:r>
            <a:endParaRPr>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Scrum Master</a:t>
            </a:r>
            <a:endParaRPr/>
          </a:p>
        </p:txBody>
      </p:sp>
      <p:sp>
        <p:nvSpPr>
          <p:cNvPr id="230" name="Google Shape;230;p36"/>
          <p:cNvSpPr txBox="1"/>
          <p:nvPr>
            <p:ph idx="2" type="ctrTitle"/>
          </p:nvPr>
        </p:nvSpPr>
        <p:spPr>
          <a:xfrm>
            <a:off x="1608010" y="2390217"/>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Backlog Management</a:t>
            </a:r>
            <a:endParaRPr/>
          </a:p>
        </p:txBody>
      </p:sp>
      <p:sp>
        <p:nvSpPr>
          <p:cNvPr id="231" name="Google Shape;231;p36"/>
          <p:cNvSpPr txBox="1"/>
          <p:nvPr>
            <p:ph idx="1" type="subTitle"/>
          </p:nvPr>
        </p:nvSpPr>
        <p:spPr>
          <a:xfrm>
            <a:off x="1608000" y="2684485"/>
            <a:ext cx="1708200" cy="21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 product owner creates and adds to the backlog, the scrum master helps prioritize the next items selected from the backlog for development. They are the next filter in place before developers pick their next feature to add.</a:t>
            </a:r>
            <a:endParaRPr/>
          </a:p>
        </p:txBody>
      </p:sp>
      <p:sp>
        <p:nvSpPr>
          <p:cNvPr id="232" name="Google Shape;232;p36"/>
          <p:cNvSpPr txBox="1"/>
          <p:nvPr>
            <p:ph idx="3" type="ctrTitle"/>
          </p:nvPr>
        </p:nvSpPr>
        <p:spPr>
          <a:xfrm>
            <a:off x="3616935" y="239022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Removing Challenges</a:t>
            </a:r>
            <a:endParaRPr/>
          </a:p>
        </p:txBody>
      </p:sp>
      <p:sp>
        <p:nvSpPr>
          <p:cNvPr id="233" name="Google Shape;233;p36"/>
          <p:cNvSpPr txBox="1"/>
          <p:nvPr>
            <p:ph idx="4" type="subTitle"/>
          </p:nvPr>
        </p:nvSpPr>
        <p:spPr>
          <a:xfrm>
            <a:off x="3636875" y="2684475"/>
            <a:ext cx="1753200" cy="21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the team meets and discusses their previous and next steps, any roadblocks that are identified are solved by the scrum master. Giving this responsibility to one member of the team helps minimize distractions so the team can be more efficient.</a:t>
            </a:r>
            <a:endParaRPr/>
          </a:p>
        </p:txBody>
      </p:sp>
      <p:sp>
        <p:nvSpPr>
          <p:cNvPr id="234" name="Google Shape;234;p36"/>
          <p:cNvSpPr txBox="1"/>
          <p:nvPr>
            <p:ph idx="5" type="ctrTitle"/>
          </p:nvPr>
        </p:nvSpPr>
        <p:spPr>
          <a:xfrm>
            <a:off x="5800047" y="2390217"/>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Facilitating</a:t>
            </a:r>
            <a:endParaRPr/>
          </a:p>
          <a:p>
            <a:pPr indent="0" lvl="0" marL="0" rtl="0" algn="r">
              <a:spcBef>
                <a:spcPts val="0"/>
              </a:spcBef>
              <a:spcAft>
                <a:spcPts val="0"/>
              </a:spcAft>
              <a:buNone/>
            </a:pPr>
            <a:r>
              <a:rPr lang="en"/>
              <a:t>Scrum Events</a:t>
            </a:r>
            <a:endParaRPr/>
          </a:p>
        </p:txBody>
      </p:sp>
      <p:sp>
        <p:nvSpPr>
          <p:cNvPr id="235" name="Google Shape;235;p36"/>
          <p:cNvSpPr txBox="1"/>
          <p:nvPr>
            <p:ph idx="6" type="subTitle"/>
          </p:nvPr>
        </p:nvSpPr>
        <p:spPr>
          <a:xfrm>
            <a:off x="5557800" y="2684475"/>
            <a:ext cx="2035500" cy="213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Scrum events, such as the daily scrum and sprint review, are kept on track and on schedule by the scrum master. It is up to their discretion what is and is not relevant to each event, and they help to view things according to agile as other team members may not be an expert.</a:t>
            </a:r>
            <a:endParaRPr/>
          </a:p>
        </p:txBody>
      </p:sp>
      <p:sp>
        <p:nvSpPr>
          <p:cNvPr id="236" name="Google Shape;236;p36"/>
          <p:cNvSpPr txBox="1"/>
          <p:nvPr/>
        </p:nvSpPr>
        <p:spPr>
          <a:xfrm>
            <a:off x="1550850" y="906750"/>
            <a:ext cx="60423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scrum master is, by name, a master of scrum and agile principles. They will facilitate the team’s operations according the agile methodologies, and keep things on track. The scrum master is not necessarily the leader of the team, they are just another member with the added function of </a:t>
            </a:r>
            <a:r>
              <a:rPr lang="en">
                <a:latin typeface="Roboto Condensed Light"/>
                <a:ea typeface="Roboto Condensed Light"/>
                <a:cs typeface="Roboto Condensed Light"/>
                <a:sym typeface="Roboto Condensed Light"/>
              </a:rPr>
              <a:t>guiding</a:t>
            </a:r>
            <a:r>
              <a:rPr lang="en">
                <a:latin typeface="Roboto Condensed Light"/>
                <a:ea typeface="Roboto Condensed Light"/>
                <a:cs typeface="Roboto Condensed Light"/>
                <a:sym typeface="Roboto Condensed Light"/>
              </a:rPr>
              <a:t> everyone through scrum events and solving problems that are identified in the </a:t>
            </a:r>
            <a:r>
              <a:rPr lang="en">
                <a:latin typeface="Roboto Condensed Light"/>
                <a:ea typeface="Roboto Condensed Light"/>
                <a:cs typeface="Roboto Condensed Light"/>
                <a:sym typeface="Roboto Condensed Light"/>
              </a:rPr>
              <a:t>daily</a:t>
            </a:r>
            <a:r>
              <a:rPr lang="en">
                <a:latin typeface="Roboto Condensed Light"/>
                <a:ea typeface="Roboto Condensed Light"/>
                <a:cs typeface="Roboto Condensed Light"/>
                <a:sym typeface="Roboto Condensed Light"/>
              </a:rPr>
              <a:t> scrum meeting.</a:t>
            </a:r>
            <a:endParaRPr>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Developer</a:t>
            </a:r>
            <a:endParaRPr/>
          </a:p>
        </p:txBody>
      </p:sp>
      <p:sp>
        <p:nvSpPr>
          <p:cNvPr id="242" name="Google Shape;242;p37"/>
          <p:cNvSpPr txBox="1"/>
          <p:nvPr>
            <p:ph idx="2" type="ctrTitle"/>
          </p:nvPr>
        </p:nvSpPr>
        <p:spPr>
          <a:xfrm>
            <a:off x="1608010" y="2390217"/>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Designing and Developing Code</a:t>
            </a:r>
            <a:endParaRPr/>
          </a:p>
        </p:txBody>
      </p:sp>
      <p:sp>
        <p:nvSpPr>
          <p:cNvPr id="243" name="Google Shape;243;p37"/>
          <p:cNvSpPr txBox="1"/>
          <p:nvPr>
            <p:ph idx="1" type="subTitle"/>
          </p:nvPr>
        </p:nvSpPr>
        <p:spPr>
          <a:xfrm>
            <a:off x="1608000" y="2684485"/>
            <a:ext cx="1708200" cy="21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issues are pulled from the backlog in order of priority, developers will be the first ones to take action on creating a feature. They are typically the ones pulling from the backlog once issues are pushed to the next in queue.</a:t>
            </a:r>
            <a:endParaRPr/>
          </a:p>
        </p:txBody>
      </p:sp>
      <p:sp>
        <p:nvSpPr>
          <p:cNvPr id="244" name="Google Shape;244;p37"/>
          <p:cNvSpPr txBox="1"/>
          <p:nvPr>
            <p:ph idx="3" type="ctrTitle"/>
          </p:nvPr>
        </p:nvSpPr>
        <p:spPr>
          <a:xfrm>
            <a:off x="3616935" y="2390223"/>
            <a:ext cx="1793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Peer Reviews</a:t>
            </a:r>
            <a:endParaRPr/>
          </a:p>
        </p:txBody>
      </p:sp>
      <p:sp>
        <p:nvSpPr>
          <p:cNvPr id="245" name="Google Shape;245;p37"/>
          <p:cNvSpPr txBox="1"/>
          <p:nvPr>
            <p:ph idx="4" type="subTitle"/>
          </p:nvPr>
        </p:nvSpPr>
        <p:spPr>
          <a:xfrm>
            <a:off x="3616929" y="2684499"/>
            <a:ext cx="1708200" cy="21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Another responsibility of developers is to participate in peer reviews, where features are analyzed for their viability and design, and the process of development is discussed for continuous improvement.</a:t>
            </a:r>
            <a:endParaRPr/>
          </a:p>
        </p:txBody>
      </p:sp>
      <p:sp>
        <p:nvSpPr>
          <p:cNvPr id="246" name="Google Shape;246;p37"/>
          <p:cNvSpPr txBox="1"/>
          <p:nvPr>
            <p:ph idx="5" type="ctrTitle"/>
          </p:nvPr>
        </p:nvSpPr>
        <p:spPr>
          <a:xfrm>
            <a:off x="5710750" y="2390225"/>
            <a:ext cx="1882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Managing/Iterating Deliverables</a:t>
            </a:r>
            <a:endParaRPr/>
          </a:p>
        </p:txBody>
      </p:sp>
      <p:sp>
        <p:nvSpPr>
          <p:cNvPr id="247" name="Google Shape;247;p37"/>
          <p:cNvSpPr txBox="1"/>
          <p:nvPr>
            <p:ph idx="6" type="subTitle"/>
          </p:nvPr>
        </p:nvSpPr>
        <p:spPr>
          <a:xfrm>
            <a:off x="5710650" y="2684475"/>
            <a:ext cx="1882500" cy="2138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big concept in agile is iterative design and most work is done incrementally. As these cycles repeat, design changes need to be made, and developers will manage these deliverables as they are the ones creating features through their knowledge of code.</a:t>
            </a:r>
            <a:endParaRPr/>
          </a:p>
        </p:txBody>
      </p:sp>
      <p:sp>
        <p:nvSpPr>
          <p:cNvPr id="248" name="Google Shape;248;p37"/>
          <p:cNvSpPr txBox="1"/>
          <p:nvPr/>
        </p:nvSpPr>
        <p:spPr>
          <a:xfrm>
            <a:off x="1550850" y="891125"/>
            <a:ext cx="6042300" cy="11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developers on the team are the ones familiar with coding developing features, as well as higher level software development life cycle concepts. They will have a deeper understanding of the technical aspects of a project, and communicate important considerations to the rest of the team. Developers work </a:t>
            </a:r>
            <a:r>
              <a:rPr lang="en">
                <a:latin typeface="Roboto Condensed Light"/>
                <a:ea typeface="Roboto Condensed Light"/>
                <a:cs typeface="Roboto Condensed Light"/>
                <a:sym typeface="Roboto Condensed Light"/>
              </a:rPr>
              <a:t>closely</a:t>
            </a:r>
            <a:r>
              <a:rPr lang="en">
                <a:latin typeface="Roboto Condensed Light"/>
                <a:ea typeface="Roboto Condensed Light"/>
                <a:cs typeface="Roboto Condensed Light"/>
                <a:sym typeface="Roboto Condensed Light"/>
              </a:rPr>
              <a:t> with testers in bringing features to the customer.</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